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Alegreya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Alegreya-bold.fntdata"/><Relationship Id="rId21" Type="http://schemas.openxmlformats.org/officeDocument/2006/relationships/slide" Target="slides/slide16.xml"/><Relationship Id="rId43" Type="http://schemas.openxmlformats.org/officeDocument/2006/relationships/font" Target="fonts/Alegreya-regular.fntdata"/><Relationship Id="rId24" Type="http://schemas.openxmlformats.org/officeDocument/2006/relationships/slide" Target="slides/slide19.xml"/><Relationship Id="rId46" Type="http://schemas.openxmlformats.org/officeDocument/2006/relationships/font" Target="fonts/Alegreya-boldItalic.fntdata"/><Relationship Id="rId23" Type="http://schemas.openxmlformats.org/officeDocument/2006/relationships/slide" Target="slides/slide18.xml"/><Relationship Id="rId45" Type="http://schemas.openxmlformats.org/officeDocument/2006/relationships/font" Target="fonts/Alegrey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a0aa79a558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a0aa79a558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a0aa79a558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a0aa79a558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a0aa79a558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a0aa79a558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a4bd586a1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a4bd586a1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0aa79a558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a0aa79a558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a0aa79a558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a0aa79a558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a4bd586a14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a4bd586a1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a0aa79a558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a0aa79a558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a0aa79a558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a0aa79a558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a4bd586a1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a4bd586a1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a0aa79a55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a0aa79a55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a0aa79a558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a0aa79a558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a4bd586a14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a4bd586a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a0aa79a558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a0aa79a558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ab924dcb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ab924dcb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a0aa79a558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a0aa79a558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a7d56ba46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a7d56ba46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a7d56ba46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a7d56ba46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a0aa79a558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a0aa79a558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a0aa79a558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a0aa79a558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a7d56ba46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a7d56ba46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a0aa79a55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a0aa79a5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a0aa79a558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a0aa79a558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a0aa79a558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a0aa79a558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a0aa79a558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a0aa79a558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a7d56ba46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a7d56ba46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a0aa79a558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a0aa79a558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a0aa79a558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a0aa79a558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a0aa79a558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a0aa79a558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a0aa79a558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a0aa79a558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0aa79a55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a0aa79a55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a0aa79a55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a0aa79a55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a0aa79a55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a0aa79a55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0aa79a55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a0aa79a55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0aa79a558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a0aa79a55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a0aa79a558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a0aa79a558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0" Type="http://schemas.openxmlformats.org/officeDocument/2006/relationships/image" Target="../media/image42.png"/><Relationship Id="rId9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8.png"/><Relationship Id="rId13" Type="http://schemas.openxmlformats.org/officeDocument/2006/relationships/image" Target="../media/image56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Relationship Id="rId15" Type="http://schemas.openxmlformats.org/officeDocument/2006/relationships/image" Target="../media/image53.png"/><Relationship Id="rId14" Type="http://schemas.openxmlformats.org/officeDocument/2006/relationships/image" Target="../media/image50.png"/><Relationship Id="rId16" Type="http://schemas.openxmlformats.org/officeDocument/2006/relationships/image" Target="../media/image51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Relationship Id="rId7" Type="http://schemas.openxmlformats.org/officeDocument/2006/relationships/image" Target="../media/image44.png"/><Relationship Id="rId8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87.png"/><Relationship Id="rId13" Type="http://schemas.openxmlformats.org/officeDocument/2006/relationships/image" Target="../media/image62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9.png"/><Relationship Id="rId15" Type="http://schemas.openxmlformats.org/officeDocument/2006/relationships/image" Target="../media/image65.png"/><Relationship Id="rId14" Type="http://schemas.openxmlformats.org/officeDocument/2006/relationships/image" Target="../media/image68.png"/><Relationship Id="rId16" Type="http://schemas.openxmlformats.org/officeDocument/2006/relationships/image" Target="../media/image67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60.png"/><Relationship Id="rId8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1.png"/><Relationship Id="rId4" Type="http://schemas.openxmlformats.org/officeDocument/2006/relationships/image" Target="../media/image79.png"/><Relationship Id="rId5" Type="http://schemas.openxmlformats.org/officeDocument/2006/relationships/image" Target="../media/image7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9.png"/><Relationship Id="rId4" Type="http://schemas.openxmlformats.org/officeDocument/2006/relationships/image" Target="../media/image7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3.png"/><Relationship Id="rId4" Type="http://schemas.openxmlformats.org/officeDocument/2006/relationships/image" Target="../media/image8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Relationship Id="rId4" Type="http://schemas.openxmlformats.org/officeDocument/2006/relationships/image" Target="../media/image78.png"/><Relationship Id="rId5" Type="http://schemas.openxmlformats.org/officeDocument/2006/relationships/image" Target="../media/image70.png"/><Relationship Id="rId6" Type="http://schemas.openxmlformats.org/officeDocument/2006/relationships/image" Target="../media/image77.png"/><Relationship Id="rId7" Type="http://schemas.openxmlformats.org/officeDocument/2006/relationships/image" Target="../media/image8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VladimirMynka/car-color-detec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11" Type="http://schemas.openxmlformats.org/officeDocument/2006/relationships/image" Target="../media/image16.jpg"/><Relationship Id="rId10" Type="http://schemas.openxmlformats.org/officeDocument/2006/relationships/image" Target="../media/image13.jpg"/><Relationship Id="rId9" Type="http://schemas.openxmlformats.org/officeDocument/2006/relationships/image" Target="../media/image17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8.jpg"/><Relationship Id="rId8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Relationship Id="rId5" Type="http://schemas.openxmlformats.org/officeDocument/2006/relationships/image" Target="../media/image15.jpg"/><Relationship Id="rId6" Type="http://schemas.openxmlformats.org/officeDocument/2006/relationships/image" Target="../media/image22.jpg"/><Relationship Id="rId7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42950" y="581275"/>
            <a:ext cx="8331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О том, почему мне нельзя участвовать в командных конкурсах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612900" y="2982475"/>
            <a:ext cx="528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Автор: Владимир Мынка</a:t>
            </a:r>
            <a:endParaRPr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50" y="2783125"/>
            <a:ext cx="2969960" cy="18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612900" y="3545800"/>
            <a:ext cx="528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Пострадавшие</a:t>
            </a:r>
            <a:r>
              <a:rPr lang="ru" sz="1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: </a:t>
            </a:r>
            <a:endParaRPr sz="1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Чаунин Вячеслав, HITs, 2-й курс</a:t>
            </a:r>
            <a:endParaRPr sz="1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Лидер Роман, ИПМКН, 3-й курс</a:t>
            </a:r>
            <a:endParaRPr sz="1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Ищем границы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61" name="Google Shape;26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Подбираем ядра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650" y="1928125"/>
            <a:ext cx="1493834" cy="204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050" y="1401000"/>
            <a:ext cx="1041000" cy="14245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22"/>
          <p:cNvGrpSpPr/>
          <p:nvPr/>
        </p:nvGrpSpPr>
        <p:grpSpPr>
          <a:xfrm>
            <a:off x="3076884" y="1401005"/>
            <a:ext cx="2911360" cy="1424512"/>
            <a:chOff x="3082575" y="1532475"/>
            <a:chExt cx="2466000" cy="1206600"/>
          </a:xfrm>
        </p:grpSpPr>
        <p:sp>
          <p:nvSpPr>
            <p:cNvPr id="266" name="Google Shape;266;p22"/>
            <p:cNvSpPr/>
            <p:nvPr/>
          </p:nvSpPr>
          <p:spPr>
            <a:xfrm>
              <a:off x="3082575" y="1532475"/>
              <a:ext cx="2466000" cy="1206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" name="Google Shape;267;p22"/>
            <p:cNvGrpSpPr/>
            <p:nvPr/>
          </p:nvGrpSpPr>
          <p:grpSpPr>
            <a:xfrm>
              <a:off x="3170350" y="1591200"/>
              <a:ext cx="1074511" cy="1074511"/>
              <a:chOff x="2932875" y="1869287"/>
              <a:chExt cx="1074511" cy="1074511"/>
            </a:xfrm>
          </p:grpSpPr>
          <p:sp>
            <p:nvSpPr>
              <p:cNvPr id="268" name="Google Shape;268;p22"/>
              <p:cNvSpPr/>
              <p:nvPr/>
            </p:nvSpPr>
            <p:spPr>
              <a:xfrm>
                <a:off x="2932875" y="1869287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1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69" name="Google Shape;269;p22"/>
              <p:cNvSpPr/>
              <p:nvPr/>
            </p:nvSpPr>
            <p:spPr>
              <a:xfrm>
                <a:off x="3291030" y="1869287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1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3649186" y="1869287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1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2932875" y="2227443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0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3291030" y="2227443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0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3649186" y="2227443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0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74" name="Google Shape;274;p22"/>
              <p:cNvSpPr/>
              <p:nvPr/>
            </p:nvSpPr>
            <p:spPr>
              <a:xfrm>
                <a:off x="2932875" y="2585598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-1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75" name="Google Shape;275;p22"/>
              <p:cNvSpPr/>
              <p:nvPr/>
            </p:nvSpPr>
            <p:spPr>
              <a:xfrm>
                <a:off x="3291030" y="2585598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-1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3649186" y="2585598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-1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</p:grpSp>
        <p:grpSp>
          <p:nvGrpSpPr>
            <p:cNvPr id="277" name="Google Shape;277;p22"/>
            <p:cNvGrpSpPr/>
            <p:nvPr/>
          </p:nvGrpSpPr>
          <p:grpSpPr>
            <a:xfrm>
              <a:off x="4385750" y="1591200"/>
              <a:ext cx="1074511" cy="1074511"/>
              <a:chOff x="2932875" y="3301887"/>
              <a:chExt cx="1074511" cy="1074511"/>
            </a:xfrm>
          </p:grpSpPr>
          <p:sp>
            <p:nvSpPr>
              <p:cNvPr id="278" name="Google Shape;278;p22"/>
              <p:cNvSpPr/>
              <p:nvPr/>
            </p:nvSpPr>
            <p:spPr>
              <a:xfrm>
                <a:off x="2932875" y="3301887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1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79" name="Google Shape;279;p22"/>
              <p:cNvSpPr/>
              <p:nvPr/>
            </p:nvSpPr>
            <p:spPr>
              <a:xfrm>
                <a:off x="3291030" y="3301887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0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80" name="Google Shape;280;p22"/>
              <p:cNvSpPr/>
              <p:nvPr/>
            </p:nvSpPr>
            <p:spPr>
              <a:xfrm>
                <a:off x="3649186" y="3301887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-1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2932875" y="3660043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1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3291030" y="3660043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0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3649186" y="3660043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-1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84" name="Google Shape;284;p22"/>
              <p:cNvSpPr/>
              <p:nvPr/>
            </p:nvSpPr>
            <p:spPr>
              <a:xfrm>
                <a:off x="2932875" y="4018198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1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85" name="Google Shape;285;p22"/>
              <p:cNvSpPr/>
              <p:nvPr/>
            </p:nvSpPr>
            <p:spPr>
              <a:xfrm>
                <a:off x="3291030" y="4018198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0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86" name="Google Shape;286;p22"/>
              <p:cNvSpPr/>
              <p:nvPr/>
            </p:nvSpPr>
            <p:spPr>
              <a:xfrm>
                <a:off x="3649186" y="4018198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-1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</p:grpSp>
      </p:grpSp>
      <p:grpSp>
        <p:nvGrpSpPr>
          <p:cNvPr id="287" name="Google Shape;287;p22"/>
          <p:cNvGrpSpPr/>
          <p:nvPr/>
        </p:nvGrpSpPr>
        <p:grpSpPr>
          <a:xfrm>
            <a:off x="3076884" y="3073067"/>
            <a:ext cx="2911360" cy="1424512"/>
            <a:chOff x="3082575" y="1532475"/>
            <a:chExt cx="2466000" cy="1206600"/>
          </a:xfrm>
        </p:grpSpPr>
        <p:sp>
          <p:nvSpPr>
            <p:cNvPr id="288" name="Google Shape;288;p22"/>
            <p:cNvSpPr/>
            <p:nvPr/>
          </p:nvSpPr>
          <p:spPr>
            <a:xfrm>
              <a:off x="3082575" y="1532475"/>
              <a:ext cx="2466000" cy="1206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9" name="Google Shape;289;p22"/>
            <p:cNvGrpSpPr/>
            <p:nvPr/>
          </p:nvGrpSpPr>
          <p:grpSpPr>
            <a:xfrm>
              <a:off x="3170350" y="1591200"/>
              <a:ext cx="1074511" cy="1074511"/>
              <a:chOff x="2932875" y="1869287"/>
              <a:chExt cx="1074511" cy="1074511"/>
            </a:xfrm>
          </p:grpSpPr>
          <p:sp>
            <p:nvSpPr>
              <p:cNvPr id="290" name="Google Shape;290;p22"/>
              <p:cNvSpPr/>
              <p:nvPr/>
            </p:nvSpPr>
            <p:spPr>
              <a:xfrm>
                <a:off x="2932875" y="1869287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3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91" name="Google Shape;291;p22"/>
              <p:cNvSpPr/>
              <p:nvPr/>
            </p:nvSpPr>
            <p:spPr>
              <a:xfrm>
                <a:off x="3291030" y="1869287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10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92" name="Google Shape;292;p22"/>
              <p:cNvSpPr/>
              <p:nvPr/>
            </p:nvSpPr>
            <p:spPr>
              <a:xfrm>
                <a:off x="3649186" y="1869287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3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93" name="Google Shape;293;p22"/>
              <p:cNvSpPr/>
              <p:nvPr/>
            </p:nvSpPr>
            <p:spPr>
              <a:xfrm>
                <a:off x="2932875" y="2227443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0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94" name="Google Shape;294;p22"/>
              <p:cNvSpPr/>
              <p:nvPr/>
            </p:nvSpPr>
            <p:spPr>
              <a:xfrm>
                <a:off x="3291030" y="2227443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0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95" name="Google Shape;295;p22"/>
              <p:cNvSpPr/>
              <p:nvPr/>
            </p:nvSpPr>
            <p:spPr>
              <a:xfrm>
                <a:off x="3649186" y="2227443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0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96" name="Google Shape;296;p22"/>
              <p:cNvSpPr/>
              <p:nvPr/>
            </p:nvSpPr>
            <p:spPr>
              <a:xfrm>
                <a:off x="2932875" y="2585598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-3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97" name="Google Shape;297;p22"/>
              <p:cNvSpPr/>
              <p:nvPr/>
            </p:nvSpPr>
            <p:spPr>
              <a:xfrm>
                <a:off x="3649186" y="2585598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-3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298" name="Google Shape;298;p22"/>
              <p:cNvSpPr/>
              <p:nvPr/>
            </p:nvSpPr>
            <p:spPr>
              <a:xfrm>
                <a:off x="3291030" y="2585598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-10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</p:grpSp>
        <p:grpSp>
          <p:nvGrpSpPr>
            <p:cNvPr id="299" name="Google Shape;299;p22"/>
            <p:cNvGrpSpPr/>
            <p:nvPr/>
          </p:nvGrpSpPr>
          <p:grpSpPr>
            <a:xfrm>
              <a:off x="4385750" y="1591200"/>
              <a:ext cx="1074511" cy="1074511"/>
              <a:chOff x="2932875" y="3301887"/>
              <a:chExt cx="1074511" cy="1074511"/>
            </a:xfrm>
          </p:grpSpPr>
          <p:sp>
            <p:nvSpPr>
              <p:cNvPr id="300" name="Google Shape;300;p22"/>
              <p:cNvSpPr/>
              <p:nvPr/>
            </p:nvSpPr>
            <p:spPr>
              <a:xfrm>
                <a:off x="3291030" y="3301887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0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301" name="Google Shape;301;p22"/>
              <p:cNvSpPr/>
              <p:nvPr/>
            </p:nvSpPr>
            <p:spPr>
              <a:xfrm>
                <a:off x="3649186" y="3301887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-3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302" name="Google Shape;302;p22"/>
              <p:cNvSpPr/>
              <p:nvPr/>
            </p:nvSpPr>
            <p:spPr>
              <a:xfrm>
                <a:off x="2932875" y="3660043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10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303" name="Google Shape;303;p22"/>
              <p:cNvSpPr/>
              <p:nvPr/>
            </p:nvSpPr>
            <p:spPr>
              <a:xfrm>
                <a:off x="3291030" y="3660043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0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304" name="Google Shape;304;p22"/>
              <p:cNvSpPr/>
              <p:nvPr/>
            </p:nvSpPr>
            <p:spPr>
              <a:xfrm>
                <a:off x="3649186" y="3660043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-10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305" name="Google Shape;305;p22"/>
              <p:cNvSpPr/>
              <p:nvPr/>
            </p:nvSpPr>
            <p:spPr>
              <a:xfrm>
                <a:off x="2932875" y="4018198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3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306" name="Google Shape;306;p22"/>
              <p:cNvSpPr/>
              <p:nvPr/>
            </p:nvSpPr>
            <p:spPr>
              <a:xfrm>
                <a:off x="3291030" y="4018198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0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307" name="Google Shape;307;p22"/>
              <p:cNvSpPr/>
              <p:nvPr/>
            </p:nvSpPr>
            <p:spPr>
              <a:xfrm>
                <a:off x="3649186" y="4018198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-3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  <p:sp>
            <p:nvSpPr>
              <p:cNvPr id="308" name="Google Shape;308;p22"/>
              <p:cNvSpPr/>
              <p:nvPr/>
            </p:nvSpPr>
            <p:spPr>
              <a:xfrm>
                <a:off x="2932875" y="3301887"/>
                <a:ext cx="358200" cy="358200"/>
              </a:xfrm>
              <a:prstGeom prst="rect">
                <a:avLst/>
              </a:prstGeom>
              <a:noFill/>
              <a:ln cap="flat" cmpd="sng" w="9525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Alegreya"/>
                    <a:ea typeface="Alegreya"/>
                    <a:cs typeface="Alegreya"/>
                    <a:sym typeface="Alegreya"/>
                  </a:rPr>
                  <a:t>3</a:t>
                </a:r>
                <a:endParaRPr>
                  <a:latin typeface="Alegreya"/>
                  <a:ea typeface="Alegreya"/>
                  <a:cs typeface="Alegreya"/>
                  <a:sym typeface="Alegreya"/>
                </a:endParaRPr>
              </a:p>
            </p:txBody>
          </p:sp>
        </p:grpSp>
      </p:grpSp>
      <p:cxnSp>
        <p:nvCxnSpPr>
          <p:cNvPr id="309" name="Google Shape;309;p22"/>
          <p:cNvCxnSpPr>
            <a:stCxn id="263" idx="3"/>
            <a:endCxn id="266" idx="1"/>
          </p:cNvCxnSpPr>
          <p:nvPr/>
        </p:nvCxnSpPr>
        <p:spPr>
          <a:xfrm flipH="1" rot="10800000">
            <a:off x="2468484" y="2113197"/>
            <a:ext cx="608400" cy="8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22"/>
          <p:cNvCxnSpPr>
            <a:stCxn id="263" idx="3"/>
            <a:endCxn id="288" idx="1"/>
          </p:cNvCxnSpPr>
          <p:nvPr/>
        </p:nvCxnSpPr>
        <p:spPr>
          <a:xfrm>
            <a:off x="2468484" y="2949297"/>
            <a:ext cx="608400" cy="8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22"/>
          <p:cNvCxnSpPr>
            <a:stCxn id="266" idx="3"/>
            <a:endCxn id="264" idx="1"/>
          </p:cNvCxnSpPr>
          <p:nvPr/>
        </p:nvCxnSpPr>
        <p:spPr>
          <a:xfrm>
            <a:off x="5988244" y="2113261"/>
            <a:ext cx="58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22"/>
          <p:cNvCxnSpPr>
            <a:stCxn id="288" idx="3"/>
            <a:endCxn id="313" idx="1"/>
          </p:cNvCxnSpPr>
          <p:nvPr/>
        </p:nvCxnSpPr>
        <p:spPr>
          <a:xfrm>
            <a:off x="5988244" y="3785323"/>
            <a:ext cx="58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3" name="Google Shape;31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045" y="3062513"/>
            <a:ext cx="1041000" cy="144562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2"/>
          <p:cNvSpPr txBox="1"/>
          <p:nvPr/>
        </p:nvSpPr>
        <p:spPr>
          <a:xfrm>
            <a:off x="3076800" y="4497575"/>
            <a:ext cx="29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Оператор Шарра</a:t>
            </a:r>
            <a:endParaRPr sz="16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Ищем автомобиль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20" name="Google Shape;32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21" name="Google Shape;321;p23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Подбираем ядра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322" name="Google Shape;3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50" y="1395750"/>
            <a:ext cx="1041000" cy="1423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50" y="3067813"/>
            <a:ext cx="1041000" cy="1423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388" y="1405637"/>
            <a:ext cx="1041000" cy="142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1407" y="3056638"/>
            <a:ext cx="1041000" cy="144562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3"/>
          <p:cNvSpPr/>
          <p:nvPr/>
        </p:nvSpPr>
        <p:spPr>
          <a:xfrm>
            <a:off x="2388775" y="1910563"/>
            <a:ext cx="393600" cy="393600"/>
          </a:xfrm>
          <a:prstGeom prst="mathMultiply">
            <a:avLst>
              <a:gd fmla="val 23520" name="adj1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3"/>
          <p:cNvSpPr/>
          <p:nvPr/>
        </p:nvSpPr>
        <p:spPr>
          <a:xfrm>
            <a:off x="2388775" y="3582638"/>
            <a:ext cx="393600" cy="393600"/>
          </a:xfrm>
          <a:prstGeom prst="mathMultiply">
            <a:avLst>
              <a:gd fmla="val 23520" name="adj1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6243" y="3074438"/>
            <a:ext cx="1041000" cy="141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4059" y="1395083"/>
            <a:ext cx="1065383" cy="14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3"/>
          <p:cNvSpPr/>
          <p:nvPr/>
        </p:nvSpPr>
        <p:spPr>
          <a:xfrm>
            <a:off x="4141425" y="1910575"/>
            <a:ext cx="393600" cy="3936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3"/>
          <p:cNvSpPr/>
          <p:nvPr/>
        </p:nvSpPr>
        <p:spPr>
          <a:xfrm>
            <a:off x="4147525" y="3582650"/>
            <a:ext cx="393600" cy="3936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Удаляем лишнее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37" name="Google Shape;33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Глупые бесполезные пиксели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339" name="Google Shape;3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653" y="1928131"/>
            <a:ext cx="1493825" cy="202333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4"/>
          <p:cNvSpPr txBox="1"/>
          <p:nvPr/>
        </p:nvSpPr>
        <p:spPr>
          <a:xfrm>
            <a:off x="3337200" y="1759200"/>
            <a:ext cx="246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sum(r, g, b) &lt; 700</a:t>
            </a:r>
            <a:endParaRPr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3337200" y="2110050"/>
            <a:ext cx="246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93C47D"/>
                </a:solidFill>
                <a:latin typeface="Alegreya"/>
                <a:ea typeface="Alegreya"/>
                <a:cs typeface="Alegreya"/>
                <a:sym typeface="Alegreya"/>
              </a:rPr>
              <a:t>remove too light pixels</a:t>
            </a:r>
            <a:endParaRPr sz="1800">
              <a:solidFill>
                <a:srgbClr val="93C47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42" name="Google Shape;342;p24"/>
          <p:cNvSpPr txBox="1"/>
          <p:nvPr/>
        </p:nvSpPr>
        <p:spPr>
          <a:xfrm>
            <a:off x="3337200" y="2533525"/>
            <a:ext cx="246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sum(r, g, b) &gt; 100</a:t>
            </a:r>
            <a:endParaRPr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43" name="Google Shape;343;p24"/>
          <p:cNvSpPr txBox="1"/>
          <p:nvPr/>
        </p:nvSpPr>
        <p:spPr>
          <a:xfrm>
            <a:off x="3337200" y="2884375"/>
            <a:ext cx="246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93C47D"/>
                </a:solidFill>
                <a:latin typeface="Alegreya"/>
                <a:ea typeface="Alegreya"/>
                <a:cs typeface="Alegreya"/>
                <a:sym typeface="Alegreya"/>
              </a:rPr>
              <a:t>remove too dark pixels</a:t>
            </a:r>
            <a:endParaRPr sz="1800">
              <a:solidFill>
                <a:srgbClr val="93C47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44" name="Google Shape;344;p24"/>
          <p:cNvSpPr txBox="1"/>
          <p:nvPr/>
        </p:nvSpPr>
        <p:spPr>
          <a:xfrm>
            <a:off x="3337200" y="3307850"/>
            <a:ext cx="246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rmsd</a:t>
            </a:r>
            <a:r>
              <a:rPr lang="ru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(r, g, b) &gt; 20</a:t>
            </a:r>
            <a:endParaRPr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3132000" y="3658700"/>
            <a:ext cx="28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93C47D"/>
                </a:solidFill>
                <a:latin typeface="Alegreya"/>
                <a:ea typeface="Alegreya"/>
                <a:cs typeface="Alegreya"/>
                <a:sym typeface="Alegreya"/>
              </a:rPr>
              <a:t>remove too uncolored pixels</a:t>
            </a:r>
            <a:endParaRPr sz="1800">
              <a:solidFill>
                <a:srgbClr val="93C47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346" name="Google Shape;3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525" y="1908601"/>
            <a:ext cx="1493825" cy="2062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24"/>
          <p:cNvCxnSpPr>
            <a:stCxn id="339" idx="3"/>
            <a:endCxn id="340" idx="1"/>
          </p:cNvCxnSpPr>
          <p:nvPr/>
        </p:nvCxnSpPr>
        <p:spPr>
          <a:xfrm flipH="1" rot="10800000">
            <a:off x="2468478" y="2036199"/>
            <a:ext cx="868800" cy="9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24"/>
          <p:cNvCxnSpPr>
            <a:stCxn id="339" idx="3"/>
            <a:endCxn id="342" idx="1"/>
          </p:cNvCxnSpPr>
          <p:nvPr/>
        </p:nvCxnSpPr>
        <p:spPr>
          <a:xfrm flipH="1" rot="10800000">
            <a:off x="2468478" y="2810499"/>
            <a:ext cx="868800" cy="1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24"/>
          <p:cNvCxnSpPr>
            <a:stCxn id="339" idx="3"/>
            <a:endCxn id="344" idx="1"/>
          </p:cNvCxnSpPr>
          <p:nvPr/>
        </p:nvCxnSpPr>
        <p:spPr>
          <a:xfrm>
            <a:off x="2468478" y="2939799"/>
            <a:ext cx="868800" cy="6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24"/>
          <p:cNvCxnSpPr>
            <a:stCxn id="340" idx="3"/>
            <a:endCxn id="346" idx="1"/>
          </p:cNvCxnSpPr>
          <p:nvPr/>
        </p:nvCxnSpPr>
        <p:spPr>
          <a:xfrm>
            <a:off x="5806800" y="2036250"/>
            <a:ext cx="868800" cy="9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24"/>
          <p:cNvCxnSpPr>
            <a:endCxn id="346" idx="1"/>
          </p:cNvCxnSpPr>
          <p:nvPr/>
        </p:nvCxnSpPr>
        <p:spPr>
          <a:xfrm flipH="1" rot="10800000">
            <a:off x="5806725" y="2939797"/>
            <a:ext cx="868800" cy="6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24"/>
          <p:cNvCxnSpPr>
            <a:stCxn id="342" idx="3"/>
            <a:endCxn id="346" idx="1"/>
          </p:cNvCxnSpPr>
          <p:nvPr/>
        </p:nvCxnSpPr>
        <p:spPr>
          <a:xfrm>
            <a:off x="5806800" y="2810575"/>
            <a:ext cx="868800" cy="1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25" y="1108375"/>
            <a:ext cx="1911586" cy="1710122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" name="Google Shape;358;p25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Результат обработки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59" name="Google Shape;3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360" name="Google Shape;3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159" y="1108375"/>
            <a:ext cx="1911591" cy="1697653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1" name="Google Shape;3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5996" y="1108375"/>
            <a:ext cx="1911584" cy="1697417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2" name="Google Shape;36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683" y="2961026"/>
            <a:ext cx="1890874" cy="1702198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3" name="Google Shape;36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5984" y="2964677"/>
            <a:ext cx="1911597" cy="1694896"/>
          </a:xfrm>
          <a:prstGeom prst="rect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4" name="Google Shape;36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4804" y="2974636"/>
            <a:ext cx="1890861" cy="167498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5" name="Google Shape;36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24805" y="1111281"/>
            <a:ext cx="1890874" cy="1704295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6" name="Google Shape;366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27188" y="2991755"/>
            <a:ext cx="1911573" cy="1640762"/>
          </a:xfrm>
          <a:prstGeom prst="rect">
            <a:avLst/>
          </a:prstGeom>
          <a:noFill/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Модели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72" name="Google Shape;37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Архитектура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78" name="Google Shape;37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379" name="Google Shape;3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613" y="1108375"/>
            <a:ext cx="5327539" cy="37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7"/>
          <p:cNvSpPr txBox="1"/>
          <p:nvPr/>
        </p:nvSpPr>
        <p:spPr>
          <a:xfrm>
            <a:off x="6525000" y="1776450"/>
            <a:ext cx="162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обрабатывает картинку</a:t>
            </a:r>
            <a:endParaRPr sz="1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81" name="Google Shape;381;p27"/>
          <p:cNvSpPr txBox="1"/>
          <p:nvPr/>
        </p:nvSpPr>
        <p:spPr>
          <a:xfrm>
            <a:off x="406050" y="1402700"/>
            <a:ext cx="118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выносит вердикт</a:t>
            </a:r>
            <a:endParaRPr sz="1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82" name="Google Shape;382;p27"/>
          <p:cNvSpPr txBox="1"/>
          <p:nvPr/>
        </p:nvSpPr>
        <p:spPr>
          <a:xfrm>
            <a:off x="4414575" y="3891350"/>
            <a:ext cx="222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по обработанной картинке получает средний цвет</a:t>
            </a:r>
            <a:endParaRPr sz="1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383" name="Google Shape;383;p27"/>
          <p:cNvCxnSpPr/>
          <p:nvPr/>
        </p:nvCxnSpPr>
        <p:spPr>
          <a:xfrm rot="10800000">
            <a:off x="3569300" y="3950425"/>
            <a:ext cx="977700" cy="2250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27"/>
          <p:cNvCxnSpPr/>
          <p:nvPr/>
        </p:nvCxnSpPr>
        <p:spPr>
          <a:xfrm rot="10800000">
            <a:off x="6180175" y="2141600"/>
            <a:ext cx="615900" cy="879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27"/>
          <p:cNvCxnSpPr>
            <a:stCxn id="381" idx="3"/>
          </p:cNvCxnSpPr>
          <p:nvPr/>
        </p:nvCxnSpPr>
        <p:spPr>
          <a:xfrm>
            <a:off x="1590450" y="1772150"/>
            <a:ext cx="326100" cy="3009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Метрики без обработки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91" name="Google Shape;39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392" name="Google Shape;3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921" y="2578077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700" y="2307820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921" y="2053531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597" y="4131094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3923" y="1539051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698" y="1800802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6054" y="3908723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597" y="3082499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01" y="3606797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4700" y="2854764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6050" y="3381745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02200" y="3914622"/>
            <a:ext cx="4333500" cy="536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02200" y="1108375"/>
            <a:ext cx="4333500" cy="2229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33149" y="1272375"/>
            <a:ext cx="3018874" cy="316911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8"/>
          <p:cNvSpPr txBox="1"/>
          <p:nvPr/>
        </p:nvSpPr>
        <p:spPr>
          <a:xfrm rot="-5400000">
            <a:off x="3308525" y="1991875"/>
            <a:ext cx="222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74E13"/>
                </a:solidFill>
                <a:latin typeface="Alegreya"/>
                <a:ea typeface="Alegreya"/>
                <a:cs typeface="Alegreya"/>
                <a:sym typeface="Alegreya"/>
              </a:rPr>
              <a:t>means[color] - mean(means)</a:t>
            </a:r>
            <a:endParaRPr sz="1200">
              <a:solidFill>
                <a:srgbClr val="274E13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Метрики с обработкой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12" name="Google Shape;41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413" name="Google Shape;4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921" y="2578077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00" y="2307820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921" y="2053531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597" y="4131094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923" y="1539051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4698" y="1800802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6054" y="3908723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9597" y="3082499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9601" y="3606797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4700" y="2854764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6050" y="3381745"/>
            <a:ext cx="307829" cy="3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02113" y="1089025"/>
            <a:ext cx="4333663" cy="22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33138" y="1270250"/>
            <a:ext cx="3018876" cy="316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02125" y="3914621"/>
            <a:ext cx="4333649" cy="51301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9"/>
          <p:cNvSpPr txBox="1"/>
          <p:nvPr/>
        </p:nvSpPr>
        <p:spPr>
          <a:xfrm rot="-5400000">
            <a:off x="3308525" y="1991875"/>
            <a:ext cx="222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74E13"/>
                </a:solidFill>
                <a:latin typeface="Alegreya"/>
                <a:ea typeface="Alegreya"/>
                <a:cs typeface="Alegreya"/>
                <a:sym typeface="Alegreya"/>
              </a:rPr>
              <a:t>means[color] - mean(means)</a:t>
            </a:r>
            <a:endParaRPr sz="1200">
              <a:solidFill>
                <a:srgbClr val="274E13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0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А если взять топ-3?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33" name="Google Shape;43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grpSp>
        <p:nvGrpSpPr>
          <p:cNvPr id="434" name="Google Shape;434;p30"/>
          <p:cNvGrpSpPr/>
          <p:nvPr/>
        </p:nvGrpSpPr>
        <p:grpSpPr>
          <a:xfrm>
            <a:off x="1133258" y="1270294"/>
            <a:ext cx="1847029" cy="3168780"/>
            <a:chOff x="2793199" y="1369275"/>
            <a:chExt cx="1919989" cy="3293951"/>
          </a:xfrm>
        </p:grpSpPr>
        <p:pic>
          <p:nvPicPr>
            <p:cNvPr id="435" name="Google Shape;435;p30"/>
            <p:cNvPicPr preferRelativeResize="0"/>
            <p:nvPr/>
          </p:nvPicPr>
          <p:blipFill rotWithShape="1">
            <a:blip r:embed="rId3">
              <a:alphaModFix/>
            </a:blip>
            <a:srcRect b="0" l="0" r="62714" t="0"/>
            <a:stretch/>
          </p:blipFill>
          <p:spPr>
            <a:xfrm>
              <a:off x="2793199" y="1369275"/>
              <a:ext cx="1170126" cy="3293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30"/>
            <p:cNvPicPr preferRelativeResize="0"/>
            <p:nvPr/>
          </p:nvPicPr>
          <p:blipFill rotWithShape="1">
            <a:blip r:embed="rId4">
              <a:alphaModFix/>
            </a:blip>
            <a:srcRect b="0" l="46027" r="0" t="0"/>
            <a:stretch/>
          </p:blipFill>
          <p:spPr>
            <a:xfrm>
              <a:off x="3963313" y="1369275"/>
              <a:ext cx="749875" cy="32939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7" name="Google Shape;437;p30"/>
          <p:cNvGrpSpPr/>
          <p:nvPr/>
        </p:nvGrpSpPr>
        <p:grpSpPr>
          <a:xfrm>
            <a:off x="4134925" y="3515675"/>
            <a:ext cx="3624123" cy="923400"/>
            <a:chOff x="3895425" y="3739825"/>
            <a:chExt cx="3624123" cy="923400"/>
          </a:xfrm>
        </p:grpSpPr>
        <p:pic>
          <p:nvPicPr>
            <p:cNvPr id="438" name="Google Shape;438;p30"/>
            <p:cNvPicPr preferRelativeResize="0"/>
            <p:nvPr/>
          </p:nvPicPr>
          <p:blipFill rotWithShape="1">
            <a:blip r:embed="rId5">
              <a:alphaModFix/>
            </a:blip>
            <a:srcRect b="0" l="52994" r="0" t="0"/>
            <a:stretch/>
          </p:blipFill>
          <p:spPr>
            <a:xfrm>
              <a:off x="6291048" y="3739825"/>
              <a:ext cx="1228500" cy="92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30"/>
            <p:cNvPicPr preferRelativeResize="0"/>
            <p:nvPr/>
          </p:nvPicPr>
          <p:blipFill rotWithShape="1">
            <a:blip r:embed="rId6">
              <a:alphaModFix/>
            </a:blip>
            <a:srcRect b="0" l="0" r="69286" t="0"/>
            <a:stretch/>
          </p:blipFill>
          <p:spPr>
            <a:xfrm>
              <a:off x="3895425" y="3739825"/>
              <a:ext cx="2395624" cy="92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1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Создаём иллюзию аналитики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45" name="Google Shape;4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446" name="Google Shape;4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688" y="1108375"/>
            <a:ext cx="6186632" cy="3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1"/>
          <p:cNvPicPr preferRelativeResize="0"/>
          <p:nvPr/>
        </p:nvPicPr>
        <p:blipFill rotWithShape="1">
          <a:blip r:embed="rId3">
            <a:alphaModFix/>
          </a:blip>
          <a:srcRect b="0" l="25027" r="76111" t="66146"/>
          <a:stretch/>
        </p:blipFill>
        <p:spPr>
          <a:xfrm flipH="1">
            <a:off x="1478728" y="3575825"/>
            <a:ext cx="6186626" cy="126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1"/>
          <p:cNvPicPr preferRelativeResize="0"/>
          <p:nvPr/>
        </p:nvPicPr>
        <p:blipFill rotWithShape="1">
          <a:blip r:embed="rId3">
            <a:alphaModFix/>
          </a:blip>
          <a:srcRect b="0" l="0" r="25104" t="66145"/>
          <a:stretch/>
        </p:blipFill>
        <p:spPr>
          <a:xfrm>
            <a:off x="2255200" y="3575813"/>
            <a:ext cx="4633601" cy="126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Задача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025" y="1642675"/>
            <a:ext cx="1746875" cy="1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225" y="1392150"/>
            <a:ext cx="243840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350" y="2096100"/>
            <a:ext cx="1924300" cy="1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311225" y="3020925"/>
            <a:ext cx="243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Brown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976025" y="3566975"/>
            <a:ext cx="174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Black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708350" y="4020400"/>
            <a:ext cx="19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Violet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986775" y="4059575"/>
            <a:ext cx="174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990000"/>
                </a:solidFill>
                <a:latin typeface="Alegreya"/>
                <a:ea typeface="Alegreya"/>
                <a:cs typeface="Alegreya"/>
                <a:sym typeface="Alegreya"/>
              </a:rPr>
              <a:t>11 цветов </a:t>
            </a:r>
            <a:endParaRPr sz="2800">
              <a:solidFill>
                <a:srgbClr val="990000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2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Проблемы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54" name="Google Shape;45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55" name="Google Shape;455;p32"/>
          <p:cNvSpPr txBox="1"/>
          <p:nvPr/>
        </p:nvSpPr>
        <p:spPr>
          <a:xfrm>
            <a:off x="486450" y="1243825"/>
            <a:ext cx="242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Похожие цвета путаются</a:t>
            </a:r>
            <a:endParaRPr b="1" sz="16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56" name="Google Shape;456;p32"/>
          <p:cNvSpPr txBox="1"/>
          <p:nvPr/>
        </p:nvSpPr>
        <p:spPr>
          <a:xfrm>
            <a:off x="6087075" y="2084575"/>
            <a:ext cx="267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Алгоритм обработки одинаково убивает чёрные, белые и серые пикселы </a:t>
            </a:r>
            <a:endParaRPr b="1" sz="16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57" name="Google Shape;457;p32"/>
          <p:cNvSpPr txBox="1"/>
          <p:nvPr/>
        </p:nvSpPr>
        <p:spPr>
          <a:xfrm>
            <a:off x="406050" y="3688525"/>
            <a:ext cx="2585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Отдельные цвета имеют большой разброс, либо несколько выраженных оттенков</a:t>
            </a:r>
            <a:endParaRPr b="1" sz="16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Возможные решения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63" name="Google Shape;4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64" name="Google Shape;464;p33"/>
          <p:cNvSpPr txBox="1"/>
          <p:nvPr/>
        </p:nvSpPr>
        <p:spPr>
          <a:xfrm>
            <a:off x="486450" y="1243825"/>
            <a:ext cx="242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Похожие цвета путаются</a:t>
            </a:r>
            <a:endParaRPr b="1" sz="16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65" name="Google Shape;465;p33"/>
          <p:cNvSpPr txBox="1"/>
          <p:nvPr/>
        </p:nvSpPr>
        <p:spPr>
          <a:xfrm>
            <a:off x="6087075" y="2084575"/>
            <a:ext cx="2790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Алгоритм обработки и сравнение по косинусу одинаково убивают чёрные, белые и серые пикселы </a:t>
            </a:r>
            <a:endParaRPr b="1" sz="16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66" name="Google Shape;466;p33"/>
          <p:cNvSpPr txBox="1"/>
          <p:nvPr/>
        </p:nvSpPr>
        <p:spPr>
          <a:xfrm>
            <a:off x="406050" y="3688525"/>
            <a:ext cx="2585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Отдельные цвета имеют большой разброс, либо несколько выраженных оттенков</a:t>
            </a:r>
            <a:endParaRPr b="1" sz="16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67" name="Google Shape;467;p33"/>
          <p:cNvSpPr txBox="1"/>
          <p:nvPr/>
        </p:nvSpPr>
        <p:spPr>
          <a:xfrm>
            <a:off x="3206753" y="1108382"/>
            <a:ext cx="2585400" cy="702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legreya"/>
                <a:ea typeface="Alegreya"/>
                <a:cs typeface="Alegreya"/>
                <a:sym typeface="Alegreya"/>
              </a:rPr>
              <a:t>Объединить цвета в группы и обучить несколько уточняющих моделей</a:t>
            </a:r>
            <a:endParaRPr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68" name="Google Shape;468;p33"/>
          <p:cNvSpPr txBox="1"/>
          <p:nvPr/>
        </p:nvSpPr>
        <p:spPr>
          <a:xfrm>
            <a:off x="567900" y="2196300"/>
            <a:ext cx="2261700" cy="702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74E13"/>
                </a:solidFill>
                <a:latin typeface="Alegreya"/>
                <a:ea typeface="Alegreya"/>
                <a:cs typeface="Alegreya"/>
                <a:sym typeface="Alegreya"/>
              </a:rPr>
              <a:t>Разбить цвета на оттенки и делать предсказания по ним</a:t>
            </a:r>
            <a:endParaRPr>
              <a:solidFill>
                <a:srgbClr val="274E13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69" name="Google Shape;469;p33"/>
          <p:cNvSpPr txBox="1"/>
          <p:nvPr/>
        </p:nvSpPr>
        <p:spPr>
          <a:xfrm>
            <a:off x="6087050" y="4013925"/>
            <a:ext cx="2790600" cy="529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legreya"/>
                <a:ea typeface="Alegreya"/>
                <a:cs typeface="Alegreya"/>
                <a:sym typeface="Alegreya"/>
              </a:rPr>
              <a:t>Придумать новый процессор, покрутить параметры текущего</a:t>
            </a:r>
            <a:endParaRPr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470" name="Google Shape;470;p33"/>
          <p:cNvCxnSpPr/>
          <p:nvPr/>
        </p:nvCxnSpPr>
        <p:spPr>
          <a:xfrm>
            <a:off x="2872378" y="1458182"/>
            <a:ext cx="2958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33"/>
          <p:cNvCxnSpPr/>
          <p:nvPr/>
        </p:nvCxnSpPr>
        <p:spPr>
          <a:xfrm>
            <a:off x="1695900" y="1674913"/>
            <a:ext cx="5700" cy="4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33"/>
          <p:cNvCxnSpPr/>
          <p:nvPr/>
        </p:nvCxnSpPr>
        <p:spPr>
          <a:xfrm>
            <a:off x="7480425" y="3336800"/>
            <a:ext cx="3900" cy="5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33"/>
          <p:cNvCxnSpPr/>
          <p:nvPr/>
        </p:nvCxnSpPr>
        <p:spPr>
          <a:xfrm rot="10800000">
            <a:off x="5840575" y="1710775"/>
            <a:ext cx="598800" cy="45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33"/>
          <p:cNvSpPr txBox="1"/>
          <p:nvPr/>
        </p:nvSpPr>
        <p:spPr>
          <a:xfrm>
            <a:off x="3348150" y="2195275"/>
            <a:ext cx="2302500" cy="702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legreya"/>
                <a:ea typeface="Alegreya"/>
                <a:cs typeface="Alegreya"/>
                <a:sym typeface="Alegreya"/>
              </a:rPr>
              <a:t>Составить ансамбль одноуровневых моделей на разных процессорах</a:t>
            </a:r>
            <a:endParaRPr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475" name="Google Shape;475;p33"/>
          <p:cNvCxnSpPr/>
          <p:nvPr/>
        </p:nvCxnSpPr>
        <p:spPr>
          <a:xfrm rot="10800000">
            <a:off x="1698750" y="2971975"/>
            <a:ext cx="0" cy="79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33"/>
          <p:cNvSpPr txBox="1"/>
          <p:nvPr/>
        </p:nvSpPr>
        <p:spPr>
          <a:xfrm>
            <a:off x="3646053" y="4008626"/>
            <a:ext cx="1706700" cy="874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74E13"/>
                </a:solidFill>
                <a:latin typeface="Alegreya"/>
                <a:ea typeface="Alegreya"/>
                <a:cs typeface="Alegreya"/>
                <a:sym typeface="Alegreya"/>
              </a:rPr>
              <a:t>Давать больший вес цветам с большим разбросом</a:t>
            </a:r>
            <a:endParaRPr>
              <a:solidFill>
                <a:srgbClr val="274E13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477" name="Google Shape;477;p33"/>
          <p:cNvCxnSpPr/>
          <p:nvPr/>
        </p:nvCxnSpPr>
        <p:spPr>
          <a:xfrm>
            <a:off x="3013325" y="4311175"/>
            <a:ext cx="4845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33"/>
          <p:cNvSpPr txBox="1"/>
          <p:nvPr/>
        </p:nvSpPr>
        <p:spPr>
          <a:xfrm>
            <a:off x="3571249" y="3188190"/>
            <a:ext cx="1856400" cy="529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legreya"/>
                <a:ea typeface="Alegreya"/>
                <a:cs typeface="Alegreya"/>
                <a:sym typeface="Alegreya"/>
              </a:rPr>
              <a:t>Использовать HSV вместо RGB</a:t>
            </a:r>
            <a:endParaRPr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479" name="Google Shape;479;p33"/>
          <p:cNvCxnSpPr/>
          <p:nvPr/>
        </p:nvCxnSpPr>
        <p:spPr>
          <a:xfrm flipH="1">
            <a:off x="5512124" y="2971965"/>
            <a:ext cx="713400" cy="2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33"/>
          <p:cNvCxnSpPr/>
          <p:nvPr/>
        </p:nvCxnSpPr>
        <p:spPr>
          <a:xfrm flipH="1" rot="10800000">
            <a:off x="2911049" y="3566040"/>
            <a:ext cx="555000" cy="3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33"/>
          <p:cNvCxnSpPr/>
          <p:nvPr/>
        </p:nvCxnSpPr>
        <p:spPr>
          <a:xfrm flipH="1" rot="10800000">
            <a:off x="2326350" y="2952475"/>
            <a:ext cx="915900" cy="8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33"/>
          <p:cNvCxnSpPr/>
          <p:nvPr/>
        </p:nvCxnSpPr>
        <p:spPr>
          <a:xfrm rot="10800000">
            <a:off x="5725587" y="2545975"/>
            <a:ext cx="3615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" name="Google Shape;483;p33"/>
          <p:cNvCxnSpPr/>
          <p:nvPr/>
        </p:nvCxnSpPr>
        <p:spPr>
          <a:xfrm>
            <a:off x="2829600" y="1653325"/>
            <a:ext cx="440400" cy="4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4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Учитываем разброс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89" name="Google Shape;48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490" name="Google Shape;4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25" y="1324825"/>
            <a:ext cx="4854976" cy="661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34"/>
          <p:cNvGrpSpPr/>
          <p:nvPr/>
        </p:nvGrpSpPr>
        <p:grpSpPr>
          <a:xfrm>
            <a:off x="4148949" y="2218134"/>
            <a:ext cx="4359217" cy="2445080"/>
            <a:chOff x="3569326" y="1163025"/>
            <a:chExt cx="5168624" cy="2899075"/>
          </a:xfrm>
        </p:grpSpPr>
        <p:pic>
          <p:nvPicPr>
            <p:cNvPr id="492" name="Google Shape;492;p34"/>
            <p:cNvPicPr preferRelativeResize="0"/>
            <p:nvPr/>
          </p:nvPicPr>
          <p:blipFill rotWithShape="1">
            <a:blip r:embed="rId4">
              <a:alphaModFix/>
            </a:blip>
            <a:srcRect b="3873" l="0" r="0" t="0"/>
            <a:stretch/>
          </p:blipFill>
          <p:spPr>
            <a:xfrm>
              <a:off x="3715375" y="1163025"/>
              <a:ext cx="5022550" cy="249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34"/>
            <p:cNvSpPr txBox="1"/>
            <p:nvPr/>
          </p:nvSpPr>
          <p:spPr>
            <a:xfrm>
              <a:off x="3715350" y="3551200"/>
              <a:ext cx="5022600" cy="5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solidFill>
                    <a:schemeClr val="dk1"/>
                  </a:solidFill>
                  <a:latin typeface="Alegreya"/>
                  <a:ea typeface="Alegreya"/>
                  <a:cs typeface="Alegreya"/>
                  <a:sym typeface="Alegreya"/>
                </a:rPr>
                <a:t>label</a:t>
              </a:r>
              <a:endParaRPr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pic>
          <p:nvPicPr>
            <p:cNvPr id="494" name="Google Shape;494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69326" y="1163025"/>
              <a:ext cx="264050" cy="281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00" name="Google Shape;500;p35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Метрики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501" name="Google Shape;5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00" y="1279075"/>
            <a:ext cx="3018874" cy="316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400" y="3923450"/>
            <a:ext cx="4182422" cy="5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6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Разбиваем датасет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08" name="Google Shape;50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09" name="Google Shape;509;p36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Нам мало цветов. Нам нужно больше цветов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10" name="Google Shape;510;p36"/>
          <p:cNvSpPr/>
          <p:nvPr/>
        </p:nvSpPr>
        <p:spPr>
          <a:xfrm>
            <a:off x="5169925" y="20609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6"/>
          <p:cNvSpPr/>
          <p:nvPr/>
        </p:nvSpPr>
        <p:spPr>
          <a:xfrm>
            <a:off x="5322325" y="22133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6"/>
          <p:cNvSpPr/>
          <p:nvPr/>
        </p:nvSpPr>
        <p:spPr>
          <a:xfrm>
            <a:off x="4770125" y="23657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6"/>
          <p:cNvSpPr/>
          <p:nvPr/>
        </p:nvSpPr>
        <p:spPr>
          <a:xfrm>
            <a:off x="6296450" y="21542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6"/>
          <p:cNvSpPr/>
          <p:nvPr/>
        </p:nvSpPr>
        <p:spPr>
          <a:xfrm>
            <a:off x="5621000" y="25772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6"/>
          <p:cNvSpPr/>
          <p:nvPr/>
        </p:nvSpPr>
        <p:spPr>
          <a:xfrm>
            <a:off x="6187350" y="25772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6"/>
          <p:cNvSpPr/>
          <p:nvPr/>
        </p:nvSpPr>
        <p:spPr>
          <a:xfrm>
            <a:off x="5212425" y="3011450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6"/>
          <p:cNvSpPr/>
          <p:nvPr/>
        </p:nvSpPr>
        <p:spPr>
          <a:xfrm>
            <a:off x="3331875" y="3187600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6"/>
          <p:cNvSpPr/>
          <p:nvPr/>
        </p:nvSpPr>
        <p:spPr>
          <a:xfrm>
            <a:off x="3484275" y="3340000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6"/>
          <p:cNvSpPr/>
          <p:nvPr/>
        </p:nvSpPr>
        <p:spPr>
          <a:xfrm>
            <a:off x="2932075" y="3492400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6"/>
          <p:cNvSpPr/>
          <p:nvPr/>
        </p:nvSpPr>
        <p:spPr>
          <a:xfrm>
            <a:off x="3075650" y="275337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6"/>
          <p:cNvSpPr/>
          <p:nvPr/>
        </p:nvSpPr>
        <p:spPr>
          <a:xfrm>
            <a:off x="2400200" y="317637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6"/>
          <p:cNvSpPr/>
          <p:nvPr/>
        </p:nvSpPr>
        <p:spPr>
          <a:xfrm>
            <a:off x="2966550" y="317637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6"/>
          <p:cNvSpPr/>
          <p:nvPr/>
        </p:nvSpPr>
        <p:spPr>
          <a:xfrm>
            <a:off x="3374375" y="41381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6"/>
          <p:cNvSpPr/>
          <p:nvPr/>
        </p:nvSpPr>
        <p:spPr>
          <a:xfrm>
            <a:off x="4201100" y="2871200"/>
            <a:ext cx="202500" cy="21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6"/>
          <p:cNvSpPr txBox="1"/>
          <p:nvPr/>
        </p:nvSpPr>
        <p:spPr>
          <a:xfrm>
            <a:off x="3934700" y="3011450"/>
            <a:ext cx="7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legreya"/>
                <a:ea typeface="Alegreya"/>
                <a:cs typeface="Alegreya"/>
                <a:sym typeface="Alegreya"/>
              </a:rPr>
              <a:t>mean</a:t>
            </a:r>
            <a:endParaRPr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7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Разбиваем датасет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31" name="Google Shape;5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32" name="Google Shape;532;p37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Нам мало цветов. Нам нужно больше цветов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33" name="Google Shape;533;p37"/>
          <p:cNvSpPr/>
          <p:nvPr/>
        </p:nvSpPr>
        <p:spPr>
          <a:xfrm>
            <a:off x="5169925" y="20609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7"/>
          <p:cNvSpPr/>
          <p:nvPr/>
        </p:nvSpPr>
        <p:spPr>
          <a:xfrm>
            <a:off x="5322325" y="22133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7"/>
          <p:cNvSpPr/>
          <p:nvPr/>
        </p:nvSpPr>
        <p:spPr>
          <a:xfrm>
            <a:off x="4770125" y="23657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7"/>
          <p:cNvSpPr/>
          <p:nvPr/>
        </p:nvSpPr>
        <p:spPr>
          <a:xfrm>
            <a:off x="6296450" y="21542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7"/>
          <p:cNvSpPr/>
          <p:nvPr/>
        </p:nvSpPr>
        <p:spPr>
          <a:xfrm>
            <a:off x="5621000" y="25772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7"/>
          <p:cNvSpPr/>
          <p:nvPr/>
        </p:nvSpPr>
        <p:spPr>
          <a:xfrm>
            <a:off x="6187350" y="25772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7"/>
          <p:cNvSpPr/>
          <p:nvPr/>
        </p:nvSpPr>
        <p:spPr>
          <a:xfrm>
            <a:off x="5212425" y="3011450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7"/>
          <p:cNvSpPr/>
          <p:nvPr/>
        </p:nvSpPr>
        <p:spPr>
          <a:xfrm>
            <a:off x="3331875" y="3187600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7"/>
          <p:cNvSpPr/>
          <p:nvPr/>
        </p:nvSpPr>
        <p:spPr>
          <a:xfrm>
            <a:off x="3484275" y="3340000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7"/>
          <p:cNvSpPr/>
          <p:nvPr/>
        </p:nvSpPr>
        <p:spPr>
          <a:xfrm>
            <a:off x="2932075" y="3492400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7"/>
          <p:cNvSpPr/>
          <p:nvPr/>
        </p:nvSpPr>
        <p:spPr>
          <a:xfrm>
            <a:off x="3075650" y="275337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7"/>
          <p:cNvSpPr/>
          <p:nvPr/>
        </p:nvSpPr>
        <p:spPr>
          <a:xfrm>
            <a:off x="2400200" y="317637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7"/>
          <p:cNvSpPr/>
          <p:nvPr/>
        </p:nvSpPr>
        <p:spPr>
          <a:xfrm>
            <a:off x="2966550" y="317637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7"/>
          <p:cNvSpPr/>
          <p:nvPr/>
        </p:nvSpPr>
        <p:spPr>
          <a:xfrm>
            <a:off x="3374375" y="41381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7"/>
          <p:cNvSpPr/>
          <p:nvPr/>
        </p:nvSpPr>
        <p:spPr>
          <a:xfrm>
            <a:off x="4201100" y="2871200"/>
            <a:ext cx="202500" cy="21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7"/>
          <p:cNvSpPr txBox="1"/>
          <p:nvPr/>
        </p:nvSpPr>
        <p:spPr>
          <a:xfrm>
            <a:off x="3934700" y="3011450"/>
            <a:ext cx="7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legreya"/>
                <a:ea typeface="Alegreya"/>
                <a:cs typeface="Alegreya"/>
                <a:sym typeface="Alegreya"/>
              </a:rPr>
              <a:t>mean</a:t>
            </a:r>
            <a:endParaRPr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549" name="Google Shape;549;p37"/>
          <p:cNvCxnSpPr/>
          <p:nvPr/>
        </p:nvCxnSpPr>
        <p:spPr>
          <a:xfrm flipH="1" rot="10800000">
            <a:off x="3169045" y="2571752"/>
            <a:ext cx="2312400" cy="78510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550" name="Google Shape;550;p37"/>
          <p:cNvSpPr/>
          <p:nvPr/>
        </p:nvSpPr>
        <p:spPr>
          <a:xfrm>
            <a:off x="5322325" y="2466000"/>
            <a:ext cx="244500" cy="2115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7"/>
          <p:cNvSpPr/>
          <p:nvPr/>
        </p:nvSpPr>
        <p:spPr>
          <a:xfrm>
            <a:off x="3054650" y="3222950"/>
            <a:ext cx="244500" cy="2115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7"/>
          <p:cNvSpPr txBox="1"/>
          <p:nvPr/>
        </p:nvSpPr>
        <p:spPr>
          <a:xfrm>
            <a:off x="5778300" y="3082025"/>
            <a:ext cx="10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legreya"/>
                <a:ea typeface="Alegreya"/>
                <a:cs typeface="Alegreya"/>
                <a:sym typeface="Alegreya"/>
              </a:rPr>
              <a:t>mean + std</a:t>
            </a:r>
            <a:endParaRPr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53" name="Google Shape;553;p37"/>
          <p:cNvSpPr txBox="1"/>
          <p:nvPr/>
        </p:nvSpPr>
        <p:spPr>
          <a:xfrm>
            <a:off x="1630825" y="3600588"/>
            <a:ext cx="10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legreya"/>
                <a:ea typeface="Alegreya"/>
                <a:cs typeface="Alegreya"/>
                <a:sym typeface="Alegreya"/>
              </a:rPr>
              <a:t>mean - std</a:t>
            </a:r>
            <a:endParaRPr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554" name="Google Shape;554;p37"/>
          <p:cNvCxnSpPr>
            <a:endCxn id="551" idx="2"/>
          </p:cNvCxnSpPr>
          <p:nvPr/>
        </p:nvCxnSpPr>
        <p:spPr>
          <a:xfrm flipH="1" rot="10800000">
            <a:off x="2457350" y="3434450"/>
            <a:ext cx="597300" cy="2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555" name="Google Shape;555;p37"/>
          <p:cNvCxnSpPr>
            <a:endCxn id="550" idx="3"/>
          </p:cNvCxnSpPr>
          <p:nvPr/>
        </p:nvCxnSpPr>
        <p:spPr>
          <a:xfrm rot="10800000">
            <a:off x="5444575" y="2677500"/>
            <a:ext cx="518100" cy="53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556" name="Google Shape;556;p37"/>
          <p:cNvCxnSpPr/>
          <p:nvPr/>
        </p:nvCxnSpPr>
        <p:spPr>
          <a:xfrm rot="10800000">
            <a:off x="3877525" y="1840850"/>
            <a:ext cx="845400" cy="227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Разбиваем датасет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62" name="Google Shape;56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63" name="Google Shape;563;p38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Нам мало цветов. Нам нужно больше цветов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64" name="Google Shape;564;p38"/>
          <p:cNvSpPr/>
          <p:nvPr/>
        </p:nvSpPr>
        <p:spPr>
          <a:xfrm>
            <a:off x="5169925" y="20609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8"/>
          <p:cNvSpPr/>
          <p:nvPr/>
        </p:nvSpPr>
        <p:spPr>
          <a:xfrm>
            <a:off x="5322325" y="22133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8"/>
          <p:cNvSpPr/>
          <p:nvPr/>
        </p:nvSpPr>
        <p:spPr>
          <a:xfrm>
            <a:off x="4770125" y="23657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8"/>
          <p:cNvSpPr/>
          <p:nvPr/>
        </p:nvSpPr>
        <p:spPr>
          <a:xfrm>
            <a:off x="6296450" y="21542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8"/>
          <p:cNvSpPr/>
          <p:nvPr/>
        </p:nvSpPr>
        <p:spPr>
          <a:xfrm>
            <a:off x="5621000" y="25772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8"/>
          <p:cNvSpPr/>
          <p:nvPr/>
        </p:nvSpPr>
        <p:spPr>
          <a:xfrm>
            <a:off x="6187350" y="25772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8"/>
          <p:cNvSpPr/>
          <p:nvPr/>
        </p:nvSpPr>
        <p:spPr>
          <a:xfrm>
            <a:off x="5212425" y="3011450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8"/>
          <p:cNvSpPr/>
          <p:nvPr/>
        </p:nvSpPr>
        <p:spPr>
          <a:xfrm>
            <a:off x="3331875" y="3187600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8"/>
          <p:cNvSpPr/>
          <p:nvPr/>
        </p:nvSpPr>
        <p:spPr>
          <a:xfrm>
            <a:off x="3484275" y="3340000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8"/>
          <p:cNvSpPr/>
          <p:nvPr/>
        </p:nvSpPr>
        <p:spPr>
          <a:xfrm>
            <a:off x="2932075" y="3492400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8"/>
          <p:cNvSpPr/>
          <p:nvPr/>
        </p:nvSpPr>
        <p:spPr>
          <a:xfrm>
            <a:off x="3075650" y="275337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8"/>
          <p:cNvSpPr/>
          <p:nvPr/>
        </p:nvSpPr>
        <p:spPr>
          <a:xfrm>
            <a:off x="2400200" y="317637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8"/>
          <p:cNvSpPr/>
          <p:nvPr/>
        </p:nvSpPr>
        <p:spPr>
          <a:xfrm>
            <a:off x="2966550" y="317637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8"/>
          <p:cNvSpPr/>
          <p:nvPr/>
        </p:nvSpPr>
        <p:spPr>
          <a:xfrm>
            <a:off x="3374375" y="4138125"/>
            <a:ext cx="202500" cy="211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8"/>
          <p:cNvSpPr/>
          <p:nvPr/>
        </p:nvSpPr>
        <p:spPr>
          <a:xfrm>
            <a:off x="4201100" y="2871200"/>
            <a:ext cx="202500" cy="21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8"/>
          <p:cNvSpPr/>
          <p:nvPr/>
        </p:nvSpPr>
        <p:spPr>
          <a:xfrm>
            <a:off x="3075650" y="3399100"/>
            <a:ext cx="202500" cy="21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8"/>
          <p:cNvSpPr/>
          <p:nvPr/>
        </p:nvSpPr>
        <p:spPr>
          <a:xfrm>
            <a:off x="5478738" y="2365725"/>
            <a:ext cx="202500" cy="21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1" name="Google Shape;581;p38"/>
          <p:cNvCxnSpPr/>
          <p:nvPr/>
        </p:nvCxnSpPr>
        <p:spPr>
          <a:xfrm rot="10800000">
            <a:off x="2951300" y="3108550"/>
            <a:ext cx="451200" cy="79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38"/>
          <p:cNvCxnSpPr/>
          <p:nvPr/>
        </p:nvCxnSpPr>
        <p:spPr>
          <a:xfrm rot="10800000">
            <a:off x="5354388" y="2075175"/>
            <a:ext cx="451200" cy="79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9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Метрики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88" name="Google Shape;58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589" name="Google Shape;5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200" y="1263150"/>
            <a:ext cx="4253626" cy="20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00" y="1263150"/>
            <a:ext cx="3018874" cy="31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4641" y="3923450"/>
            <a:ext cx="4338183" cy="5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0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Разделяем модель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97" name="Google Shape;597;p40"/>
          <p:cNvSpPr/>
          <p:nvPr/>
        </p:nvSpPr>
        <p:spPr>
          <a:xfrm>
            <a:off x="5583875" y="3131125"/>
            <a:ext cx="2479500" cy="845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Alegreya"/>
                <a:ea typeface="Alegreya"/>
                <a:cs typeface="Alegreya"/>
                <a:sym typeface="Alegreya"/>
              </a:rPr>
              <a:t>Model</a:t>
            </a:r>
            <a:endParaRPr sz="18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legreya"/>
                <a:ea typeface="Alegreya"/>
                <a:cs typeface="Alegreya"/>
                <a:sym typeface="Alegreya"/>
              </a:rPr>
              <a:t>Для “цветных” картинок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98" name="Google Shape;598;p40"/>
          <p:cNvSpPr/>
          <p:nvPr/>
        </p:nvSpPr>
        <p:spPr>
          <a:xfrm>
            <a:off x="5583750" y="3976525"/>
            <a:ext cx="2479500" cy="8454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legreya"/>
                <a:ea typeface="Alegreya"/>
                <a:cs typeface="Alegreya"/>
                <a:sym typeface="Alegreya"/>
              </a:rPr>
              <a:t>Processor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Alegreya"/>
                <a:ea typeface="Alegreya"/>
                <a:cs typeface="Alegreya"/>
                <a:sym typeface="Alegreya"/>
              </a:rPr>
              <a:t>tooDarkTheshold = 700</a:t>
            </a:r>
            <a:endParaRPr sz="12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Alegreya"/>
                <a:ea typeface="Alegreya"/>
                <a:cs typeface="Alegreya"/>
                <a:sym typeface="Alegreya"/>
              </a:rPr>
              <a:t>tooLightThreshold = 100</a:t>
            </a:r>
            <a:endParaRPr sz="12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Alegreya"/>
                <a:ea typeface="Alegreya"/>
                <a:cs typeface="Alegreya"/>
                <a:sym typeface="Alegreya"/>
              </a:rPr>
              <a:t>tooUncoloredTheshold = 25</a:t>
            </a:r>
            <a:endParaRPr sz="12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99" name="Google Shape;59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00" name="Google Shape;600;p40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Нам мало моделей. Нам нужно больше моделей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01" name="Google Shape;601;p40"/>
          <p:cNvSpPr/>
          <p:nvPr/>
        </p:nvSpPr>
        <p:spPr>
          <a:xfrm>
            <a:off x="3479350" y="1697038"/>
            <a:ext cx="2185200" cy="845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Alegreya"/>
                <a:ea typeface="Alegreya"/>
                <a:cs typeface="Alegreya"/>
                <a:sym typeface="Alegreya"/>
              </a:rPr>
              <a:t>Model</a:t>
            </a:r>
            <a:endParaRPr sz="18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legreya"/>
                <a:ea typeface="Alegreya"/>
                <a:cs typeface="Alegreya"/>
                <a:sym typeface="Alegreya"/>
              </a:rPr>
              <a:t>Для высокоуровневой классификации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02" name="Google Shape;602;p40"/>
          <p:cNvSpPr/>
          <p:nvPr/>
        </p:nvSpPr>
        <p:spPr>
          <a:xfrm>
            <a:off x="999850" y="3131125"/>
            <a:ext cx="2479500" cy="845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Alegreya"/>
                <a:ea typeface="Alegreya"/>
                <a:cs typeface="Alegreya"/>
                <a:sym typeface="Alegreya"/>
              </a:rPr>
              <a:t>Model</a:t>
            </a:r>
            <a:endParaRPr sz="18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legreya"/>
                <a:ea typeface="Alegreya"/>
                <a:cs typeface="Alegreya"/>
                <a:sym typeface="Alegreya"/>
              </a:rPr>
              <a:t>Для “серых” картинок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603" name="Google Shape;603;p40"/>
          <p:cNvCxnSpPr>
            <a:stCxn id="601" idx="2"/>
            <a:endCxn id="597" idx="0"/>
          </p:cNvCxnSpPr>
          <p:nvPr/>
        </p:nvCxnSpPr>
        <p:spPr>
          <a:xfrm flipH="1" rot="-5400000">
            <a:off x="5403550" y="1710838"/>
            <a:ext cx="588600" cy="22518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40"/>
          <p:cNvCxnSpPr>
            <a:stCxn id="601" idx="2"/>
            <a:endCxn id="602" idx="0"/>
          </p:cNvCxnSpPr>
          <p:nvPr/>
        </p:nvCxnSpPr>
        <p:spPr>
          <a:xfrm rot="5400000">
            <a:off x="3111400" y="1670488"/>
            <a:ext cx="588600" cy="23325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p40"/>
          <p:cNvSpPr/>
          <p:nvPr/>
        </p:nvSpPr>
        <p:spPr>
          <a:xfrm>
            <a:off x="5664550" y="1697038"/>
            <a:ext cx="2099700" cy="8454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legreya"/>
                <a:ea typeface="Alegreya"/>
                <a:cs typeface="Alegreya"/>
                <a:sym typeface="Alegreya"/>
              </a:rPr>
              <a:t>Processor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Alegreya"/>
                <a:ea typeface="Alegreya"/>
                <a:cs typeface="Alegreya"/>
                <a:sym typeface="Alegreya"/>
              </a:rPr>
              <a:t>tooDarkTheshold = 730</a:t>
            </a:r>
            <a:endParaRPr sz="12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Alegreya"/>
                <a:ea typeface="Alegreya"/>
                <a:cs typeface="Alegreya"/>
                <a:sym typeface="Alegreya"/>
              </a:rPr>
              <a:t>tooLightThreshold = 80</a:t>
            </a:r>
            <a:endParaRPr sz="12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Alegreya"/>
                <a:ea typeface="Alegreya"/>
                <a:cs typeface="Alegreya"/>
                <a:sym typeface="Alegreya"/>
              </a:rPr>
              <a:t>tooUncoloredTheshold = 20</a:t>
            </a:r>
            <a:endParaRPr sz="12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06" name="Google Shape;606;p40"/>
          <p:cNvSpPr/>
          <p:nvPr/>
        </p:nvSpPr>
        <p:spPr>
          <a:xfrm>
            <a:off x="999903" y="3976525"/>
            <a:ext cx="2479500" cy="8454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legreya"/>
                <a:ea typeface="Alegreya"/>
                <a:cs typeface="Alegreya"/>
                <a:sym typeface="Alegreya"/>
              </a:rPr>
              <a:t>Processor</a:t>
            </a:r>
            <a:endParaRPr sz="16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Alegreya"/>
                <a:ea typeface="Alegreya"/>
                <a:cs typeface="Alegreya"/>
                <a:sym typeface="Alegreya"/>
              </a:rPr>
              <a:t>tooDarkTheshold = 0</a:t>
            </a:r>
            <a:endParaRPr sz="12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Alegreya"/>
                <a:ea typeface="Alegreya"/>
                <a:cs typeface="Alegreya"/>
                <a:sym typeface="Alegreya"/>
              </a:rPr>
              <a:t>tooLightThreshold = 0</a:t>
            </a:r>
            <a:endParaRPr sz="12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Alegreya"/>
                <a:ea typeface="Alegreya"/>
                <a:cs typeface="Alegreya"/>
                <a:sym typeface="Alegreya"/>
              </a:rPr>
              <a:t>tooUncoloredTheshold = 0</a:t>
            </a:r>
            <a:endParaRPr sz="12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1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Разделяем модель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12" name="Google Shape;61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13" name="Google Shape;613;p41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Нам мало моделей. Нам нужно больше моделей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614" name="Google Shape;6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800" y="1486175"/>
            <a:ext cx="3652400" cy="34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Челлендж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50" y="2184197"/>
            <a:ext cx="4756900" cy="19278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1274000" y="1585325"/>
            <a:ext cx="3021000" cy="3021000"/>
          </a:xfrm>
          <a:prstGeom prst="mathMultiply">
            <a:avLst>
              <a:gd fmla="val 12245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350" y="1022975"/>
            <a:ext cx="2030000" cy="15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5919550" y="809083"/>
            <a:ext cx="1927800" cy="1927800"/>
          </a:xfrm>
          <a:prstGeom prst="mathMultiply">
            <a:avLst>
              <a:gd fmla="val 12245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5350" y="2889283"/>
            <a:ext cx="2969725" cy="210181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5459975" y="3063308"/>
            <a:ext cx="1927800" cy="1927800"/>
          </a:xfrm>
          <a:prstGeom prst="mathMultiply">
            <a:avLst>
              <a:gd fmla="val 12245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2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Метрики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20" name="Google Shape;62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621" name="Google Shape;6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00" y="1263150"/>
            <a:ext cx="3018874" cy="319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850" y="3850050"/>
            <a:ext cx="4845100" cy="6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3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А если </a:t>
            </a: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дерево решений</a:t>
            </a: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?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28" name="Google Shape;62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29" name="Google Shape;629;p43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Дерево не нейронка, пусть будет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630" name="Google Shape;6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227" y="1486188"/>
            <a:ext cx="643200" cy="35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950" y="1523288"/>
            <a:ext cx="643200" cy="34751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2" name="Google Shape;632;p43"/>
          <p:cNvGrpSpPr/>
          <p:nvPr/>
        </p:nvGrpSpPr>
        <p:grpSpPr>
          <a:xfrm>
            <a:off x="2701850" y="2011363"/>
            <a:ext cx="3207900" cy="2499000"/>
            <a:chOff x="2701850" y="2011363"/>
            <a:chExt cx="3207900" cy="2499000"/>
          </a:xfrm>
        </p:grpSpPr>
        <p:sp>
          <p:nvSpPr>
            <p:cNvPr id="633" name="Google Shape;633;p43"/>
            <p:cNvSpPr txBox="1"/>
            <p:nvPr/>
          </p:nvSpPr>
          <p:spPr>
            <a:xfrm>
              <a:off x="2701850" y="2011363"/>
              <a:ext cx="17781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processed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34" name="Google Shape;634;p43"/>
            <p:cNvSpPr txBox="1"/>
            <p:nvPr/>
          </p:nvSpPr>
          <p:spPr>
            <a:xfrm>
              <a:off x="4479950" y="2011363"/>
              <a:ext cx="14298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non-processed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35" name="Google Shape;635;p43"/>
            <p:cNvSpPr txBox="1"/>
            <p:nvPr/>
          </p:nvSpPr>
          <p:spPr>
            <a:xfrm>
              <a:off x="2701850" y="2368363"/>
              <a:ext cx="5487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red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36" name="Google Shape;636;p43"/>
            <p:cNvSpPr txBox="1"/>
            <p:nvPr/>
          </p:nvSpPr>
          <p:spPr>
            <a:xfrm>
              <a:off x="3250550" y="2368363"/>
              <a:ext cx="6432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green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37" name="Google Shape;637;p43"/>
            <p:cNvSpPr txBox="1"/>
            <p:nvPr/>
          </p:nvSpPr>
          <p:spPr>
            <a:xfrm>
              <a:off x="3893750" y="2368363"/>
              <a:ext cx="5862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blue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38" name="Google Shape;638;p43"/>
            <p:cNvSpPr txBox="1"/>
            <p:nvPr/>
          </p:nvSpPr>
          <p:spPr>
            <a:xfrm>
              <a:off x="4479950" y="2368363"/>
              <a:ext cx="14298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red+green+blue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39" name="Google Shape;639;p43"/>
            <p:cNvSpPr txBox="1"/>
            <p:nvPr/>
          </p:nvSpPr>
          <p:spPr>
            <a:xfrm>
              <a:off x="2701850" y="2725363"/>
              <a:ext cx="5487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140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40" name="Google Shape;640;p43"/>
            <p:cNvSpPr txBox="1"/>
            <p:nvPr/>
          </p:nvSpPr>
          <p:spPr>
            <a:xfrm>
              <a:off x="3250550" y="2725363"/>
              <a:ext cx="6432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120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41" name="Google Shape;641;p43"/>
            <p:cNvSpPr txBox="1"/>
            <p:nvPr/>
          </p:nvSpPr>
          <p:spPr>
            <a:xfrm>
              <a:off x="3893750" y="2725363"/>
              <a:ext cx="5862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30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42" name="Google Shape;642;p43"/>
            <p:cNvSpPr txBox="1"/>
            <p:nvPr/>
          </p:nvSpPr>
          <p:spPr>
            <a:xfrm>
              <a:off x="4479950" y="2725363"/>
              <a:ext cx="14298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500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43" name="Google Shape;643;p43"/>
            <p:cNvSpPr txBox="1"/>
            <p:nvPr/>
          </p:nvSpPr>
          <p:spPr>
            <a:xfrm>
              <a:off x="2701850" y="3082363"/>
              <a:ext cx="5487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130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44" name="Google Shape;644;p43"/>
            <p:cNvSpPr txBox="1"/>
            <p:nvPr/>
          </p:nvSpPr>
          <p:spPr>
            <a:xfrm>
              <a:off x="3250550" y="3082363"/>
              <a:ext cx="6432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130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45" name="Google Shape;645;p43"/>
            <p:cNvSpPr txBox="1"/>
            <p:nvPr/>
          </p:nvSpPr>
          <p:spPr>
            <a:xfrm>
              <a:off x="3893750" y="3082363"/>
              <a:ext cx="5862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4</a:t>
              </a: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46" name="Google Shape;646;p43"/>
            <p:cNvSpPr txBox="1"/>
            <p:nvPr/>
          </p:nvSpPr>
          <p:spPr>
            <a:xfrm>
              <a:off x="4479950" y="3082363"/>
              <a:ext cx="14298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35</a:t>
              </a: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47" name="Google Shape;647;p43"/>
            <p:cNvSpPr txBox="1"/>
            <p:nvPr/>
          </p:nvSpPr>
          <p:spPr>
            <a:xfrm>
              <a:off x="2701850" y="3439363"/>
              <a:ext cx="5487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150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48" name="Google Shape;648;p43"/>
            <p:cNvSpPr txBox="1"/>
            <p:nvPr/>
          </p:nvSpPr>
          <p:spPr>
            <a:xfrm>
              <a:off x="3250550" y="3439363"/>
              <a:ext cx="6432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124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49" name="Google Shape;649;p43"/>
            <p:cNvSpPr txBox="1"/>
            <p:nvPr/>
          </p:nvSpPr>
          <p:spPr>
            <a:xfrm>
              <a:off x="3893750" y="3439363"/>
              <a:ext cx="5862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37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50" name="Google Shape;650;p43"/>
            <p:cNvSpPr txBox="1"/>
            <p:nvPr/>
          </p:nvSpPr>
          <p:spPr>
            <a:xfrm>
              <a:off x="4479950" y="3439363"/>
              <a:ext cx="14298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570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51" name="Google Shape;651;p43"/>
            <p:cNvSpPr txBox="1"/>
            <p:nvPr/>
          </p:nvSpPr>
          <p:spPr>
            <a:xfrm>
              <a:off x="2701850" y="3796363"/>
              <a:ext cx="5487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140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52" name="Google Shape;652;p43"/>
            <p:cNvSpPr txBox="1"/>
            <p:nvPr/>
          </p:nvSpPr>
          <p:spPr>
            <a:xfrm>
              <a:off x="3250550" y="3796363"/>
              <a:ext cx="6432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120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53" name="Google Shape;653;p43"/>
            <p:cNvSpPr txBox="1"/>
            <p:nvPr/>
          </p:nvSpPr>
          <p:spPr>
            <a:xfrm>
              <a:off x="3893750" y="3796363"/>
              <a:ext cx="5862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30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54" name="Google Shape;654;p43"/>
            <p:cNvSpPr txBox="1"/>
            <p:nvPr/>
          </p:nvSpPr>
          <p:spPr>
            <a:xfrm>
              <a:off x="4479950" y="3796363"/>
              <a:ext cx="14298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500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55" name="Google Shape;655;p43"/>
            <p:cNvSpPr txBox="1"/>
            <p:nvPr/>
          </p:nvSpPr>
          <p:spPr>
            <a:xfrm>
              <a:off x="2701850" y="4153363"/>
              <a:ext cx="5487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140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56" name="Google Shape;656;p43"/>
            <p:cNvSpPr txBox="1"/>
            <p:nvPr/>
          </p:nvSpPr>
          <p:spPr>
            <a:xfrm>
              <a:off x="3250550" y="4153363"/>
              <a:ext cx="6432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120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57" name="Google Shape;657;p43"/>
            <p:cNvSpPr txBox="1"/>
            <p:nvPr/>
          </p:nvSpPr>
          <p:spPr>
            <a:xfrm>
              <a:off x="3893750" y="4153363"/>
              <a:ext cx="5862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30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58" name="Google Shape;658;p43"/>
            <p:cNvSpPr txBox="1"/>
            <p:nvPr/>
          </p:nvSpPr>
          <p:spPr>
            <a:xfrm>
              <a:off x="4479950" y="4153363"/>
              <a:ext cx="14298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500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</p:grpSp>
      <p:cxnSp>
        <p:nvCxnSpPr>
          <p:cNvPr id="659" name="Google Shape;659;p43"/>
          <p:cNvCxnSpPr>
            <a:endCxn id="639" idx="1"/>
          </p:cNvCxnSpPr>
          <p:nvPr/>
        </p:nvCxnSpPr>
        <p:spPr>
          <a:xfrm>
            <a:off x="1840850" y="1919863"/>
            <a:ext cx="861000" cy="9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43"/>
          <p:cNvCxnSpPr>
            <a:endCxn id="643" idx="1"/>
          </p:cNvCxnSpPr>
          <p:nvPr/>
        </p:nvCxnSpPr>
        <p:spPr>
          <a:xfrm>
            <a:off x="1814450" y="2589463"/>
            <a:ext cx="887400" cy="6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1" name="Google Shape;661;p43"/>
          <p:cNvCxnSpPr>
            <a:endCxn id="647" idx="1"/>
          </p:cNvCxnSpPr>
          <p:nvPr/>
        </p:nvCxnSpPr>
        <p:spPr>
          <a:xfrm>
            <a:off x="1719350" y="3260863"/>
            <a:ext cx="982500" cy="3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43"/>
          <p:cNvCxnSpPr>
            <a:endCxn id="651" idx="1"/>
          </p:cNvCxnSpPr>
          <p:nvPr/>
        </p:nvCxnSpPr>
        <p:spPr>
          <a:xfrm flipH="1" rot="10800000">
            <a:off x="1787750" y="3974863"/>
            <a:ext cx="914100" cy="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3" name="Google Shape;663;p43"/>
          <p:cNvCxnSpPr>
            <a:endCxn id="655" idx="1"/>
          </p:cNvCxnSpPr>
          <p:nvPr/>
        </p:nvCxnSpPr>
        <p:spPr>
          <a:xfrm flipH="1" rot="10800000">
            <a:off x="1805450" y="4331863"/>
            <a:ext cx="896400" cy="3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4" name="Google Shape;664;p43"/>
          <p:cNvCxnSpPr>
            <a:endCxn id="642" idx="3"/>
          </p:cNvCxnSpPr>
          <p:nvPr/>
        </p:nvCxnSpPr>
        <p:spPr>
          <a:xfrm flipH="1">
            <a:off x="5909750" y="1893463"/>
            <a:ext cx="616500" cy="10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43"/>
          <p:cNvCxnSpPr>
            <a:endCxn id="646" idx="3"/>
          </p:cNvCxnSpPr>
          <p:nvPr/>
        </p:nvCxnSpPr>
        <p:spPr>
          <a:xfrm flipH="1">
            <a:off x="5909750" y="2677363"/>
            <a:ext cx="625200" cy="5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6" name="Google Shape;666;p43"/>
          <p:cNvCxnSpPr>
            <a:stCxn id="631" idx="1"/>
            <a:endCxn id="650" idx="3"/>
          </p:cNvCxnSpPr>
          <p:nvPr/>
        </p:nvCxnSpPr>
        <p:spPr>
          <a:xfrm flipH="1">
            <a:off x="5909750" y="3260865"/>
            <a:ext cx="586200" cy="3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7" name="Google Shape;667;p43"/>
          <p:cNvCxnSpPr>
            <a:endCxn id="654" idx="3"/>
          </p:cNvCxnSpPr>
          <p:nvPr/>
        </p:nvCxnSpPr>
        <p:spPr>
          <a:xfrm flipH="1">
            <a:off x="5909750" y="3963463"/>
            <a:ext cx="6078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8" name="Google Shape;668;p43"/>
          <p:cNvCxnSpPr>
            <a:endCxn id="658" idx="3"/>
          </p:cNvCxnSpPr>
          <p:nvPr/>
        </p:nvCxnSpPr>
        <p:spPr>
          <a:xfrm rot="10800000">
            <a:off x="5909750" y="4331863"/>
            <a:ext cx="634200" cy="3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4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Метрики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74" name="Google Shape;67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75" name="Google Shape;675;p44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Нам мало моделей. Нам нужно больше моделей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grpSp>
        <p:nvGrpSpPr>
          <p:cNvPr id="676" name="Google Shape;676;p44"/>
          <p:cNvGrpSpPr/>
          <p:nvPr/>
        </p:nvGrpSpPr>
        <p:grpSpPr>
          <a:xfrm>
            <a:off x="4451100" y="2081963"/>
            <a:ext cx="3207900" cy="1085575"/>
            <a:chOff x="4982950" y="1857738"/>
            <a:chExt cx="3207900" cy="1085575"/>
          </a:xfrm>
        </p:grpSpPr>
        <p:sp>
          <p:nvSpPr>
            <p:cNvPr id="677" name="Google Shape;677;p44"/>
            <p:cNvSpPr txBox="1"/>
            <p:nvPr/>
          </p:nvSpPr>
          <p:spPr>
            <a:xfrm>
              <a:off x="4982950" y="1857738"/>
              <a:ext cx="17781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processed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78" name="Google Shape;678;p44"/>
            <p:cNvSpPr txBox="1"/>
            <p:nvPr/>
          </p:nvSpPr>
          <p:spPr>
            <a:xfrm>
              <a:off x="6761050" y="1857738"/>
              <a:ext cx="14298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non-processed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79" name="Google Shape;679;p44"/>
            <p:cNvSpPr txBox="1"/>
            <p:nvPr/>
          </p:nvSpPr>
          <p:spPr>
            <a:xfrm>
              <a:off x="4982950" y="2214738"/>
              <a:ext cx="5487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red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80" name="Google Shape;680;p44"/>
            <p:cNvSpPr txBox="1"/>
            <p:nvPr/>
          </p:nvSpPr>
          <p:spPr>
            <a:xfrm>
              <a:off x="5531650" y="2214738"/>
              <a:ext cx="6432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green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81" name="Google Shape;681;p44"/>
            <p:cNvSpPr txBox="1"/>
            <p:nvPr/>
          </p:nvSpPr>
          <p:spPr>
            <a:xfrm>
              <a:off x="6174850" y="2214738"/>
              <a:ext cx="5862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blue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82" name="Google Shape;682;p44"/>
            <p:cNvSpPr txBox="1"/>
            <p:nvPr/>
          </p:nvSpPr>
          <p:spPr>
            <a:xfrm>
              <a:off x="6761050" y="2214738"/>
              <a:ext cx="14298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red+green+blue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83" name="Google Shape;683;p44"/>
            <p:cNvSpPr txBox="1"/>
            <p:nvPr/>
          </p:nvSpPr>
          <p:spPr>
            <a:xfrm>
              <a:off x="4982950" y="2586313"/>
              <a:ext cx="5487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0.22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84" name="Google Shape;684;p44"/>
            <p:cNvSpPr txBox="1"/>
            <p:nvPr/>
          </p:nvSpPr>
          <p:spPr>
            <a:xfrm>
              <a:off x="5531650" y="2586313"/>
              <a:ext cx="6432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0.35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85" name="Google Shape;685;p44"/>
            <p:cNvSpPr txBox="1"/>
            <p:nvPr/>
          </p:nvSpPr>
          <p:spPr>
            <a:xfrm>
              <a:off x="6174850" y="2586313"/>
              <a:ext cx="5862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0.24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86" name="Google Shape;686;p44"/>
            <p:cNvSpPr txBox="1"/>
            <p:nvPr/>
          </p:nvSpPr>
          <p:spPr>
            <a:xfrm>
              <a:off x="6761050" y="2586313"/>
              <a:ext cx="14298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0.19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</p:grpSp>
      <p:sp>
        <p:nvSpPr>
          <p:cNvPr id="687" name="Google Shape;687;p44"/>
          <p:cNvSpPr txBox="1"/>
          <p:nvPr/>
        </p:nvSpPr>
        <p:spPr>
          <a:xfrm>
            <a:off x="4451100" y="3167550"/>
            <a:ext cx="32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feature importances</a:t>
            </a:r>
            <a:endParaRPr sz="16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688" name="Google Shape;6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00" y="1567598"/>
            <a:ext cx="3018874" cy="318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425" y="4194450"/>
            <a:ext cx="4377249" cy="5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5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А если лес?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95" name="Google Shape;69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96" name="Google Shape;696;p45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Нам мало дерева. Нам нужно больше – лес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grpSp>
        <p:nvGrpSpPr>
          <p:cNvPr id="697" name="Google Shape;697;p45"/>
          <p:cNvGrpSpPr/>
          <p:nvPr/>
        </p:nvGrpSpPr>
        <p:grpSpPr>
          <a:xfrm>
            <a:off x="4451100" y="2081963"/>
            <a:ext cx="3207900" cy="1085575"/>
            <a:chOff x="4982950" y="1857738"/>
            <a:chExt cx="3207900" cy="1085575"/>
          </a:xfrm>
        </p:grpSpPr>
        <p:sp>
          <p:nvSpPr>
            <p:cNvPr id="698" name="Google Shape;698;p45"/>
            <p:cNvSpPr txBox="1"/>
            <p:nvPr/>
          </p:nvSpPr>
          <p:spPr>
            <a:xfrm>
              <a:off x="4982950" y="1857738"/>
              <a:ext cx="17781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processed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699" name="Google Shape;699;p45"/>
            <p:cNvSpPr txBox="1"/>
            <p:nvPr/>
          </p:nvSpPr>
          <p:spPr>
            <a:xfrm>
              <a:off x="6761050" y="1857738"/>
              <a:ext cx="14298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non-processed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700" name="Google Shape;700;p45"/>
            <p:cNvSpPr txBox="1"/>
            <p:nvPr/>
          </p:nvSpPr>
          <p:spPr>
            <a:xfrm>
              <a:off x="4982950" y="2214738"/>
              <a:ext cx="5487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red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701" name="Google Shape;701;p45"/>
            <p:cNvSpPr txBox="1"/>
            <p:nvPr/>
          </p:nvSpPr>
          <p:spPr>
            <a:xfrm>
              <a:off x="5531650" y="2214738"/>
              <a:ext cx="6432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green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702" name="Google Shape;702;p45"/>
            <p:cNvSpPr txBox="1"/>
            <p:nvPr/>
          </p:nvSpPr>
          <p:spPr>
            <a:xfrm>
              <a:off x="6174850" y="2214738"/>
              <a:ext cx="5862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blue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703" name="Google Shape;703;p45"/>
            <p:cNvSpPr txBox="1"/>
            <p:nvPr/>
          </p:nvSpPr>
          <p:spPr>
            <a:xfrm>
              <a:off x="6761050" y="2214738"/>
              <a:ext cx="1429800" cy="3570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red+green+blue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704" name="Google Shape;704;p45"/>
            <p:cNvSpPr txBox="1"/>
            <p:nvPr/>
          </p:nvSpPr>
          <p:spPr>
            <a:xfrm>
              <a:off x="4982950" y="2586313"/>
              <a:ext cx="5487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0.23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705" name="Google Shape;705;p45"/>
            <p:cNvSpPr txBox="1"/>
            <p:nvPr/>
          </p:nvSpPr>
          <p:spPr>
            <a:xfrm>
              <a:off x="5531650" y="2586313"/>
              <a:ext cx="6432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0.32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706" name="Google Shape;706;p45"/>
            <p:cNvSpPr txBox="1"/>
            <p:nvPr/>
          </p:nvSpPr>
          <p:spPr>
            <a:xfrm>
              <a:off x="6174850" y="2586313"/>
              <a:ext cx="5862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0.25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707" name="Google Shape;707;p45"/>
            <p:cNvSpPr txBox="1"/>
            <p:nvPr/>
          </p:nvSpPr>
          <p:spPr>
            <a:xfrm>
              <a:off x="6761050" y="2586313"/>
              <a:ext cx="1429800" cy="35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Alegreya"/>
                  <a:ea typeface="Alegreya"/>
                  <a:cs typeface="Alegreya"/>
                  <a:sym typeface="Alegreya"/>
                </a:rPr>
                <a:t>0.20</a:t>
              </a:r>
              <a:endParaRPr>
                <a:latin typeface="Alegreya"/>
                <a:ea typeface="Alegreya"/>
                <a:cs typeface="Alegreya"/>
                <a:sym typeface="Alegreya"/>
              </a:endParaRPr>
            </a:p>
          </p:txBody>
        </p:sp>
      </p:grpSp>
      <p:sp>
        <p:nvSpPr>
          <p:cNvPr id="708" name="Google Shape;708;p45"/>
          <p:cNvSpPr txBox="1"/>
          <p:nvPr/>
        </p:nvSpPr>
        <p:spPr>
          <a:xfrm>
            <a:off x="4451100" y="3167550"/>
            <a:ext cx="32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feature importances</a:t>
            </a:r>
            <a:endParaRPr sz="16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709" name="Google Shape;7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00" y="1558265"/>
            <a:ext cx="3018874" cy="319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425" y="4197813"/>
            <a:ext cx="4377251" cy="552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6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Итоги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716" name="Google Shape;71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7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Итоговые цифры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722" name="Google Shape;72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723" name="Google Shape;723;p47"/>
          <p:cNvPicPr preferRelativeResize="0"/>
          <p:nvPr/>
        </p:nvPicPr>
        <p:blipFill rotWithShape="1">
          <a:blip r:embed="rId3">
            <a:alphaModFix/>
          </a:blip>
          <a:srcRect b="0" l="17850" r="0" t="0"/>
          <a:stretch/>
        </p:blipFill>
        <p:spPr>
          <a:xfrm>
            <a:off x="3551975" y="1992225"/>
            <a:ext cx="4493900" cy="6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47"/>
          <p:cNvSpPr txBox="1"/>
          <p:nvPr/>
        </p:nvSpPr>
        <p:spPr>
          <a:xfrm>
            <a:off x="2243075" y="2372775"/>
            <a:ext cx="13089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Base</a:t>
            </a:r>
            <a:endParaRPr sz="16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725" name="Google Shape;725;p47"/>
          <p:cNvPicPr preferRelativeResize="0"/>
          <p:nvPr/>
        </p:nvPicPr>
        <p:blipFill rotWithShape="1">
          <a:blip r:embed="rId4">
            <a:alphaModFix/>
          </a:blip>
          <a:srcRect b="0" l="17464" r="0" t="47254"/>
          <a:stretch/>
        </p:blipFill>
        <p:spPr>
          <a:xfrm>
            <a:off x="3551975" y="2639800"/>
            <a:ext cx="4493899" cy="352274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7"/>
          <p:cNvSpPr txBox="1"/>
          <p:nvPr/>
        </p:nvSpPr>
        <p:spPr>
          <a:xfrm>
            <a:off x="1523675" y="2707425"/>
            <a:ext cx="2028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С учётом разброса</a:t>
            </a:r>
            <a:endParaRPr sz="16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727" name="Google Shape;727;p47"/>
          <p:cNvPicPr preferRelativeResize="0"/>
          <p:nvPr/>
        </p:nvPicPr>
        <p:blipFill rotWithShape="1">
          <a:blip r:embed="rId5">
            <a:alphaModFix/>
          </a:blip>
          <a:srcRect b="0" l="17931" r="0" t="48652"/>
          <a:stretch/>
        </p:blipFill>
        <p:spPr>
          <a:xfrm>
            <a:off x="3551975" y="2992075"/>
            <a:ext cx="4493900" cy="332528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7"/>
          <p:cNvSpPr txBox="1"/>
          <p:nvPr/>
        </p:nvSpPr>
        <p:spPr>
          <a:xfrm>
            <a:off x="1523675" y="3054000"/>
            <a:ext cx="2028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Разделение цветов</a:t>
            </a:r>
            <a:endParaRPr sz="16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729" name="Google Shape;729;p47"/>
          <p:cNvPicPr preferRelativeResize="0"/>
          <p:nvPr/>
        </p:nvPicPr>
        <p:blipFill rotWithShape="1">
          <a:blip r:embed="rId6">
            <a:alphaModFix/>
          </a:blip>
          <a:srcRect b="0" l="17389" r="0" t="44450"/>
          <a:stretch/>
        </p:blipFill>
        <p:spPr>
          <a:xfrm>
            <a:off x="3551972" y="3324600"/>
            <a:ext cx="4493900" cy="37733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47"/>
          <p:cNvSpPr txBox="1"/>
          <p:nvPr/>
        </p:nvSpPr>
        <p:spPr>
          <a:xfrm>
            <a:off x="406050" y="3400575"/>
            <a:ext cx="3145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Уточняющая классификация</a:t>
            </a:r>
            <a:endParaRPr sz="16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731" name="Google Shape;731;p47"/>
          <p:cNvPicPr preferRelativeResize="0"/>
          <p:nvPr/>
        </p:nvPicPr>
        <p:blipFill rotWithShape="1">
          <a:blip r:embed="rId7">
            <a:alphaModFix/>
          </a:blip>
          <a:srcRect b="0" l="16652" r="0" t="45235"/>
          <a:stretch/>
        </p:blipFill>
        <p:spPr>
          <a:xfrm>
            <a:off x="3551975" y="3701925"/>
            <a:ext cx="4493901" cy="372553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47"/>
          <p:cNvSpPr txBox="1"/>
          <p:nvPr/>
        </p:nvSpPr>
        <p:spPr>
          <a:xfrm>
            <a:off x="406050" y="3747150"/>
            <a:ext cx="3145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Random Forest</a:t>
            </a:r>
            <a:endParaRPr sz="16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733" name="Google Shape;733;p47"/>
          <p:cNvSpPr/>
          <p:nvPr/>
        </p:nvSpPr>
        <p:spPr>
          <a:xfrm>
            <a:off x="8098700" y="2680638"/>
            <a:ext cx="259500" cy="2706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7"/>
          <p:cNvSpPr/>
          <p:nvPr/>
        </p:nvSpPr>
        <p:spPr>
          <a:xfrm rot="10800000">
            <a:off x="8098700" y="3023025"/>
            <a:ext cx="259500" cy="2706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7"/>
          <p:cNvSpPr/>
          <p:nvPr/>
        </p:nvSpPr>
        <p:spPr>
          <a:xfrm rot="10800000">
            <a:off x="8098700" y="3365400"/>
            <a:ext cx="259500" cy="2706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7"/>
          <p:cNvSpPr/>
          <p:nvPr/>
        </p:nvSpPr>
        <p:spPr>
          <a:xfrm rot="10800000">
            <a:off x="8098700" y="3707775"/>
            <a:ext cx="259500" cy="2706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8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Выводы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742" name="Google Shape;74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743" name="Google Shape;743;p48"/>
          <p:cNvSpPr txBox="1"/>
          <p:nvPr/>
        </p:nvSpPr>
        <p:spPr>
          <a:xfrm>
            <a:off x="406050" y="1600975"/>
            <a:ext cx="833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Предварительно разделять данные – это хорошо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744" name="Google Shape;744;p48"/>
          <p:cNvSpPr txBox="1"/>
          <p:nvPr/>
        </p:nvSpPr>
        <p:spPr>
          <a:xfrm>
            <a:off x="406050" y="1108375"/>
            <a:ext cx="833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Соревнование – не лучшее место для челленджей, если хочется победить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745" name="Google Shape;745;p48"/>
          <p:cNvSpPr txBox="1"/>
          <p:nvPr/>
        </p:nvSpPr>
        <p:spPr>
          <a:xfrm>
            <a:off x="406050" y="2093575"/>
            <a:ext cx="833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Предварительно обобщать данные – это тоже хорошо, но хуже, чем разделять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746" name="Google Shape;746;p48"/>
          <p:cNvSpPr txBox="1"/>
          <p:nvPr/>
        </p:nvSpPr>
        <p:spPr>
          <a:xfrm>
            <a:off x="406050" y="2893975"/>
            <a:ext cx="833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Существующие решения лучше продуманы и математически обоснованы, но придумывать свои </a:t>
            </a:r>
            <a:r>
              <a:rPr lang="ru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– весело</a:t>
            </a:r>
            <a:r>
              <a:rPr lang="ru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9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Спасибо за внимание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752" name="Google Shape;75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753" name="Google Shape;753;p49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Нам мало спасибо. Нам нужно </a:t>
            </a: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больше внимания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754" name="Google Shape;754;p49"/>
          <p:cNvSpPr txBox="1"/>
          <p:nvPr/>
        </p:nvSpPr>
        <p:spPr>
          <a:xfrm>
            <a:off x="4108950" y="3620100"/>
            <a:ext cx="43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https://github.com/VladimirMynka/car-color-detection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775" y="1842075"/>
            <a:ext cx="2438400" cy="2238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6"/>
          <p:cNvGrpSpPr/>
          <p:nvPr/>
        </p:nvGrpSpPr>
        <p:grpSpPr>
          <a:xfrm>
            <a:off x="4679275" y="1842088"/>
            <a:ext cx="2438400" cy="2306125"/>
            <a:chOff x="3272900" y="1577850"/>
            <a:chExt cx="2438400" cy="2306125"/>
          </a:xfrm>
        </p:grpSpPr>
        <p:pic>
          <p:nvPicPr>
            <p:cNvPr id="90" name="Google Shape;9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72900" y="1596300"/>
              <a:ext cx="2438400" cy="2238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6"/>
            <p:cNvSpPr/>
            <p:nvPr/>
          </p:nvSpPr>
          <p:spPr>
            <a:xfrm>
              <a:off x="3272900" y="1577850"/>
              <a:ext cx="2438400" cy="5007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3272900" y="3490375"/>
              <a:ext cx="2438400" cy="393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3272900" y="2078550"/>
              <a:ext cx="179700" cy="5007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3452600" y="2078550"/>
              <a:ext cx="334500" cy="393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3787100" y="2078550"/>
              <a:ext cx="229200" cy="2553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3272900" y="3235075"/>
              <a:ext cx="229200" cy="2553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3272900" y="2587850"/>
              <a:ext cx="76800" cy="6471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5634500" y="2078550"/>
              <a:ext cx="76800" cy="1411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5300000" y="3235075"/>
              <a:ext cx="334500" cy="2553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4965500" y="3340450"/>
              <a:ext cx="334500" cy="1500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5405300" y="2087700"/>
              <a:ext cx="229200" cy="2553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5070800" y="2039425"/>
              <a:ext cx="334500" cy="1500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6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Базовая идея. Шаг 1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Детекция значимой области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106" name="Google Shape;106;p16"/>
          <p:cNvCxnSpPr/>
          <p:nvPr/>
        </p:nvCxnSpPr>
        <p:spPr>
          <a:xfrm>
            <a:off x="4078075" y="2957800"/>
            <a:ext cx="5163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Базовая идея. Шаг 2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grpSp>
        <p:nvGrpSpPr>
          <p:cNvPr id="113" name="Google Shape;113;p17"/>
          <p:cNvGrpSpPr/>
          <p:nvPr/>
        </p:nvGrpSpPr>
        <p:grpSpPr>
          <a:xfrm>
            <a:off x="1554775" y="1842063"/>
            <a:ext cx="2438400" cy="2306125"/>
            <a:chOff x="3272900" y="1577850"/>
            <a:chExt cx="2438400" cy="2306125"/>
          </a:xfrm>
        </p:grpSpPr>
        <p:pic>
          <p:nvPicPr>
            <p:cNvPr id="114" name="Google Shape;11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72900" y="1596300"/>
              <a:ext cx="2438400" cy="2238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7"/>
            <p:cNvSpPr/>
            <p:nvPr/>
          </p:nvSpPr>
          <p:spPr>
            <a:xfrm>
              <a:off x="3349841" y="2127417"/>
              <a:ext cx="2276325" cy="1213025"/>
            </a:xfrm>
            <a:custGeom>
              <a:rect b="b" l="l" r="r" t="t"/>
              <a:pathLst>
                <a:path extrusionOk="0" h="48521" w="91053">
                  <a:moveTo>
                    <a:pt x="4212" y="41762"/>
                  </a:moveTo>
                  <a:cubicBezTo>
                    <a:pt x="-4191" y="39663"/>
                    <a:pt x="1357" y="18099"/>
                    <a:pt x="9849" y="16397"/>
                  </a:cubicBezTo>
                  <a:cubicBezTo>
                    <a:pt x="12992" y="15767"/>
                    <a:pt x="16494" y="16421"/>
                    <a:pt x="19361" y="14988"/>
                  </a:cubicBezTo>
                  <a:cubicBezTo>
                    <a:pt x="26169" y="11584"/>
                    <a:pt x="29821" y="2150"/>
                    <a:pt x="37328" y="896"/>
                  </a:cubicBezTo>
                  <a:cubicBezTo>
                    <a:pt x="51914" y="-1540"/>
                    <a:pt x="69114" y="1168"/>
                    <a:pt x="80660" y="10408"/>
                  </a:cubicBezTo>
                  <a:cubicBezTo>
                    <a:pt x="83843" y="12955"/>
                    <a:pt x="88699" y="14591"/>
                    <a:pt x="89820" y="18511"/>
                  </a:cubicBezTo>
                  <a:cubicBezTo>
                    <a:pt x="91403" y="24048"/>
                    <a:pt x="91689" y="30621"/>
                    <a:pt x="89115" y="35773"/>
                  </a:cubicBezTo>
                  <a:cubicBezTo>
                    <a:pt x="87774" y="38457"/>
                    <a:pt x="83862" y="38689"/>
                    <a:pt x="81365" y="40353"/>
                  </a:cubicBezTo>
                  <a:cubicBezTo>
                    <a:pt x="72122" y="46514"/>
                    <a:pt x="59977" y="49481"/>
                    <a:pt x="48954" y="48104"/>
                  </a:cubicBezTo>
                  <a:cubicBezTo>
                    <a:pt x="33576" y="46183"/>
                    <a:pt x="16669" y="49390"/>
                    <a:pt x="2803" y="42467"/>
                  </a:cubicBezTo>
                </a:path>
              </a:pathLst>
            </a:cu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6" name="Google Shape;116;p17"/>
            <p:cNvSpPr/>
            <p:nvPr/>
          </p:nvSpPr>
          <p:spPr>
            <a:xfrm>
              <a:off x="3272900" y="1577850"/>
              <a:ext cx="2438400" cy="5007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3272900" y="3490375"/>
              <a:ext cx="2438400" cy="393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3272900" y="2078550"/>
              <a:ext cx="179700" cy="5007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3452600" y="2078550"/>
              <a:ext cx="334500" cy="393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787100" y="2078550"/>
              <a:ext cx="229200" cy="2553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3272900" y="3235075"/>
              <a:ext cx="229200" cy="2553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3272900" y="2587850"/>
              <a:ext cx="76800" cy="6471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5634500" y="2078550"/>
              <a:ext cx="76800" cy="1411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300000" y="3235075"/>
              <a:ext cx="334500" cy="2553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4965500" y="3340450"/>
              <a:ext cx="334500" cy="1500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5405300" y="2087700"/>
              <a:ext cx="229200" cy="2553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5070800" y="2039425"/>
              <a:ext cx="334500" cy="1500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7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Взятие среднего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869125" y="2687338"/>
            <a:ext cx="68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avg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1554925" y="1842075"/>
            <a:ext cx="2438400" cy="2306100"/>
          </a:xfrm>
          <a:prstGeom prst="bracketPair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3993325" y="2687338"/>
            <a:ext cx="68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=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4679275" y="1792900"/>
            <a:ext cx="2438400" cy="2404500"/>
          </a:xfrm>
          <a:prstGeom prst="rect">
            <a:avLst/>
          </a:prstGeom>
          <a:solidFill>
            <a:srgbClr val="FACA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4679275" y="4197400"/>
            <a:ext cx="243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[250, 200, 120]</a:t>
            </a:r>
            <a:endParaRPr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Базовая идея. Шаг 3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Сравнение с эталонными цветами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1554775" y="1842075"/>
            <a:ext cx="2438400" cy="2404500"/>
          </a:xfrm>
          <a:prstGeom prst="rect">
            <a:avLst/>
          </a:prstGeom>
          <a:solidFill>
            <a:srgbClr val="FACA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1554775" y="4246575"/>
            <a:ext cx="243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[250, 200, 120]</a:t>
            </a:r>
            <a:endParaRPr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5207595" y="2443125"/>
            <a:ext cx="609600" cy="60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5817195" y="1841925"/>
            <a:ext cx="609600" cy="601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5817195" y="3044325"/>
            <a:ext cx="609600" cy="60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426795" y="3645525"/>
            <a:ext cx="609600" cy="601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5817200" y="2466675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Yellow</a:t>
            </a:r>
            <a:endParaRPr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6426800" y="1853625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Red</a:t>
            </a:r>
            <a:endParaRPr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6426800" y="3067875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White</a:t>
            </a:r>
            <a:endParaRPr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7036400" y="3669075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Cyan</a:t>
            </a:r>
            <a:endParaRPr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7691595" y="1787525"/>
            <a:ext cx="609600" cy="6012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7923245" y="2443125"/>
            <a:ext cx="609600" cy="601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7862845" y="3098725"/>
            <a:ext cx="609600" cy="601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18"/>
          <p:cNvCxnSpPr>
            <a:stCxn id="141" idx="3"/>
            <a:endCxn id="143" idx="1"/>
          </p:cNvCxnSpPr>
          <p:nvPr/>
        </p:nvCxnSpPr>
        <p:spPr>
          <a:xfrm flipH="1" rot="10800000">
            <a:off x="3993175" y="2743725"/>
            <a:ext cx="1214400" cy="3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8"/>
          <p:cNvCxnSpPr>
            <a:stCxn id="141" idx="3"/>
            <a:endCxn id="145" idx="1"/>
          </p:cNvCxnSpPr>
          <p:nvPr/>
        </p:nvCxnSpPr>
        <p:spPr>
          <a:xfrm>
            <a:off x="3993175" y="3044325"/>
            <a:ext cx="1824000" cy="3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8"/>
          <p:cNvCxnSpPr>
            <a:stCxn id="141" idx="3"/>
            <a:endCxn id="144" idx="1"/>
          </p:cNvCxnSpPr>
          <p:nvPr/>
        </p:nvCxnSpPr>
        <p:spPr>
          <a:xfrm flipH="1" rot="10800000">
            <a:off x="3993175" y="2142525"/>
            <a:ext cx="1824000" cy="90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8"/>
          <p:cNvCxnSpPr>
            <a:endCxn id="146" idx="1"/>
          </p:cNvCxnSpPr>
          <p:nvPr/>
        </p:nvCxnSpPr>
        <p:spPr>
          <a:xfrm>
            <a:off x="3993195" y="3044325"/>
            <a:ext cx="2433600" cy="90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/>
        </p:nvSpPr>
        <p:spPr>
          <a:xfrm>
            <a:off x="3990800" y="3645575"/>
            <a:ext cx="24384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93C47D"/>
                </a:solidFill>
                <a:latin typeface="Alegreya"/>
                <a:ea typeface="Alegreya"/>
                <a:cs typeface="Alegreya"/>
                <a:sym typeface="Alegreya"/>
              </a:rPr>
              <a:t>cosine similarity</a:t>
            </a:r>
            <a:endParaRPr sz="1800">
              <a:solidFill>
                <a:srgbClr val="93C47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“Обучение”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3904150" y="1237513"/>
            <a:ext cx="194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274E13"/>
                </a:solidFill>
                <a:latin typeface="Alegreya"/>
                <a:ea typeface="Alegreya"/>
                <a:cs typeface="Alegreya"/>
                <a:sym typeface="Alegreya"/>
              </a:rPr>
              <a:t>train: Red</a:t>
            </a:r>
            <a:endParaRPr sz="2800">
              <a:solidFill>
                <a:srgbClr val="274E13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300" y="1840075"/>
            <a:ext cx="792253" cy="5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1321" y="1840077"/>
            <a:ext cx="685623" cy="55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0723" y="1840077"/>
            <a:ext cx="902564" cy="5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0139" y="1840077"/>
            <a:ext cx="420661" cy="5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0918" y="1840077"/>
            <a:ext cx="557048" cy="5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3550" y="1840077"/>
            <a:ext cx="586856" cy="5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44416" y="1840075"/>
            <a:ext cx="727573" cy="5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8064" y="1840077"/>
            <a:ext cx="648200" cy="5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65604" y="1840076"/>
            <a:ext cx="990308" cy="5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4800302" y="2675199"/>
            <a:ext cx="551700" cy="543900"/>
          </a:xfrm>
          <a:prstGeom prst="rect">
            <a:avLst/>
          </a:prstGeom>
          <a:solidFill>
            <a:srgbClr val="A8220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5543824" y="2675199"/>
            <a:ext cx="551700" cy="543900"/>
          </a:xfrm>
          <a:prstGeom prst="rect">
            <a:avLst/>
          </a:prstGeom>
          <a:solidFill>
            <a:srgbClr val="91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6287358" y="2675199"/>
            <a:ext cx="551700" cy="543900"/>
          </a:xfrm>
          <a:prstGeom prst="rect">
            <a:avLst/>
          </a:prstGeom>
          <a:solidFill>
            <a:srgbClr val="9903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7030870" y="2675199"/>
            <a:ext cx="551700" cy="543900"/>
          </a:xfrm>
          <a:prstGeom prst="rect">
            <a:avLst/>
          </a:prstGeom>
          <a:solidFill>
            <a:srgbClr val="F337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7774404" y="2675199"/>
            <a:ext cx="551700" cy="543900"/>
          </a:xfrm>
          <a:prstGeom prst="rect">
            <a:avLst/>
          </a:prstGeom>
          <a:solidFill>
            <a:srgbClr val="6B0C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4012496" y="2675199"/>
            <a:ext cx="551700" cy="543900"/>
          </a:xfrm>
          <a:prstGeom prst="rect">
            <a:avLst/>
          </a:prstGeom>
          <a:solidFill>
            <a:srgbClr val="B4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3224668" y="2675199"/>
            <a:ext cx="551700" cy="543900"/>
          </a:xfrm>
          <a:prstGeom prst="rect">
            <a:avLst/>
          </a:prstGeom>
          <a:solidFill>
            <a:srgbClr val="FF06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2436851" y="2675199"/>
            <a:ext cx="551700" cy="543900"/>
          </a:xfrm>
          <a:prstGeom prst="rect">
            <a:avLst/>
          </a:prstGeom>
          <a:solidFill>
            <a:srgbClr val="6806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1649034" y="2675199"/>
            <a:ext cx="551700" cy="543900"/>
          </a:xfrm>
          <a:prstGeom prst="rect">
            <a:avLst/>
          </a:prstGeom>
          <a:solidFill>
            <a:srgbClr val="F112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" name="Google Shape;184;p19"/>
          <p:cNvCxnSpPr>
            <a:stCxn id="166" idx="2"/>
            <a:endCxn id="183" idx="0"/>
          </p:cNvCxnSpPr>
          <p:nvPr/>
        </p:nvCxnSpPr>
        <p:spPr>
          <a:xfrm>
            <a:off x="1881426" y="2397124"/>
            <a:ext cx="43500" cy="2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19"/>
          <p:cNvCxnSpPr>
            <a:stCxn id="167" idx="2"/>
            <a:endCxn id="182" idx="0"/>
          </p:cNvCxnSpPr>
          <p:nvPr/>
        </p:nvCxnSpPr>
        <p:spPr>
          <a:xfrm>
            <a:off x="2704132" y="2397126"/>
            <a:ext cx="8700" cy="2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19"/>
          <p:cNvCxnSpPr>
            <a:stCxn id="169" idx="2"/>
            <a:endCxn id="179" idx="0"/>
          </p:cNvCxnSpPr>
          <p:nvPr/>
        </p:nvCxnSpPr>
        <p:spPr>
          <a:xfrm flipH="1">
            <a:off x="8050169" y="2397127"/>
            <a:ext cx="210300" cy="2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19"/>
          <p:cNvCxnSpPr>
            <a:stCxn id="170" idx="2"/>
            <a:endCxn id="180" idx="0"/>
          </p:cNvCxnSpPr>
          <p:nvPr/>
        </p:nvCxnSpPr>
        <p:spPr>
          <a:xfrm flipH="1">
            <a:off x="4288442" y="2397126"/>
            <a:ext cx="111000" cy="2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19"/>
          <p:cNvCxnSpPr>
            <a:stCxn id="171" idx="2"/>
            <a:endCxn id="176" idx="0"/>
          </p:cNvCxnSpPr>
          <p:nvPr/>
        </p:nvCxnSpPr>
        <p:spPr>
          <a:xfrm flipH="1">
            <a:off x="5819578" y="2397126"/>
            <a:ext cx="317400" cy="2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19"/>
          <p:cNvCxnSpPr>
            <a:stCxn id="168" idx="2"/>
            <a:endCxn id="181" idx="0"/>
          </p:cNvCxnSpPr>
          <p:nvPr/>
        </p:nvCxnSpPr>
        <p:spPr>
          <a:xfrm flipH="1">
            <a:off x="3500405" y="2397126"/>
            <a:ext cx="81600" cy="2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19"/>
          <p:cNvCxnSpPr>
            <a:stCxn id="173" idx="2"/>
            <a:endCxn id="177" idx="0"/>
          </p:cNvCxnSpPr>
          <p:nvPr/>
        </p:nvCxnSpPr>
        <p:spPr>
          <a:xfrm flipH="1">
            <a:off x="6563164" y="2397127"/>
            <a:ext cx="279000" cy="2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19"/>
          <p:cNvCxnSpPr>
            <a:stCxn id="172" idx="2"/>
            <a:endCxn id="178" idx="0"/>
          </p:cNvCxnSpPr>
          <p:nvPr/>
        </p:nvCxnSpPr>
        <p:spPr>
          <a:xfrm flipH="1">
            <a:off x="7306703" y="2397125"/>
            <a:ext cx="301500" cy="2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19"/>
          <p:cNvCxnSpPr>
            <a:stCxn id="174" idx="2"/>
            <a:endCxn id="175" idx="0"/>
          </p:cNvCxnSpPr>
          <p:nvPr/>
        </p:nvCxnSpPr>
        <p:spPr>
          <a:xfrm flipH="1">
            <a:off x="5076258" y="2397125"/>
            <a:ext cx="184500" cy="2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19"/>
          <p:cNvSpPr/>
          <p:nvPr/>
        </p:nvSpPr>
        <p:spPr>
          <a:xfrm>
            <a:off x="4276649" y="3640919"/>
            <a:ext cx="792000" cy="781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19"/>
          <p:cNvCxnSpPr>
            <a:stCxn id="183" idx="2"/>
            <a:endCxn id="193" idx="0"/>
          </p:cNvCxnSpPr>
          <p:nvPr/>
        </p:nvCxnSpPr>
        <p:spPr>
          <a:xfrm>
            <a:off x="1924884" y="3219099"/>
            <a:ext cx="27477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19"/>
          <p:cNvCxnSpPr>
            <a:stCxn id="182" idx="2"/>
            <a:endCxn id="193" idx="0"/>
          </p:cNvCxnSpPr>
          <p:nvPr/>
        </p:nvCxnSpPr>
        <p:spPr>
          <a:xfrm>
            <a:off x="2712701" y="3219099"/>
            <a:ext cx="19599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19"/>
          <p:cNvCxnSpPr>
            <a:stCxn id="181" idx="2"/>
            <a:endCxn id="193" idx="0"/>
          </p:cNvCxnSpPr>
          <p:nvPr/>
        </p:nvCxnSpPr>
        <p:spPr>
          <a:xfrm>
            <a:off x="3500518" y="3219099"/>
            <a:ext cx="11721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19"/>
          <p:cNvCxnSpPr>
            <a:stCxn id="180" idx="2"/>
            <a:endCxn id="193" idx="0"/>
          </p:cNvCxnSpPr>
          <p:nvPr/>
        </p:nvCxnSpPr>
        <p:spPr>
          <a:xfrm>
            <a:off x="4288346" y="3219099"/>
            <a:ext cx="3843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19"/>
          <p:cNvCxnSpPr>
            <a:stCxn id="175" idx="2"/>
            <a:endCxn id="193" idx="0"/>
          </p:cNvCxnSpPr>
          <p:nvPr/>
        </p:nvCxnSpPr>
        <p:spPr>
          <a:xfrm flipH="1">
            <a:off x="4672652" y="3219099"/>
            <a:ext cx="4035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19"/>
          <p:cNvCxnSpPr>
            <a:stCxn id="176" idx="2"/>
            <a:endCxn id="193" idx="0"/>
          </p:cNvCxnSpPr>
          <p:nvPr/>
        </p:nvCxnSpPr>
        <p:spPr>
          <a:xfrm flipH="1">
            <a:off x="4672774" y="3219099"/>
            <a:ext cx="11469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19"/>
          <p:cNvCxnSpPr>
            <a:stCxn id="177" idx="2"/>
            <a:endCxn id="193" idx="0"/>
          </p:cNvCxnSpPr>
          <p:nvPr/>
        </p:nvCxnSpPr>
        <p:spPr>
          <a:xfrm flipH="1">
            <a:off x="4672608" y="3219099"/>
            <a:ext cx="18906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19"/>
          <p:cNvCxnSpPr>
            <a:stCxn id="178" idx="2"/>
            <a:endCxn id="193" idx="0"/>
          </p:cNvCxnSpPr>
          <p:nvPr/>
        </p:nvCxnSpPr>
        <p:spPr>
          <a:xfrm flipH="1">
            <a:off x="4672720" y="3219099"/>
            <a:ext cx="26340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19"/>
          <p:cNvCxnSpPr>
            <a:stCxn id="179" idx="2"/>
            <a:endCxn id="193" idx="0"/>
          </p:cNvCxnSpPr>
          <p:nvPr/>
        </p:nvCxnSpPr>
        <p:spPr>
          <a:xfrm flipH="1">
            <a:off x="4672554" y="3219099"/>
            <a:ext cx="33777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19"/>
          <p:cNvSpPr txBox="1"/>
          <p:nvPr/>
        </p:nvSpPr>
        <p:spPr>
          <a:xfrm>
            <a:off x="406050" y="2305325"/>
            <a:ext cx="10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steps 1-2</a:t>
            </a:r>
            <a:endParaRPr sz="1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406050" y="3199125"/>
            <a:ext cx="10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avg</a:t>
            </a:r>
            <a:endParaRPr sz="1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Выбор эталонных цветов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Детекция автомобилей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11" name="Google Shape;2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212" name="Google Shape;2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862" y="1863600"/>
            <a:ext cx="1794275" cy="11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375" y="1582475"/>
            <a:ext cx="1870879" cy="11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4863" y="3308705"/>
            <a:ext cx="1794275" cy="119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3875" y="3385824"/>
            <a:ext cx="1794275" cy="112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375" y="3062128"/>
            <a:ext cx="2066768" cy="14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/>
        </p:nvSpPr>
        <p:spPr>
          <a:xfrm>
            <a:off x="406050" y="184975"/>
            <a:ext cx="8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Alegreya"/>
                <a:ea typeface="Alegreya"/>
                <a:cs typeface="Alegreya"/>
                <a:sym typeface="Alegreya"/>
              </a:rPr>
              <a:t>Ищем границы</a:t>
            </a:r>
            <a:endParaRPr sz="4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22" name="Google Shape;2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600">
                <a:latin typeface="Alegreya"/>
                <a:ea typeface="Alegreya"/>
                <a:cs typeface="Alegreya"/>
                <a:sym typeface="Alegreya"/>
              </a:rPr>
              <a:t>‹#›</a:t>
            </a:fld>
            <a:endParaRPr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406050" y="870575"/>
            <a:ext cx="83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Общая идея</a:t>
            </a:r>
            <a:endParaRPr sz="2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224" name="Google Shape;2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650" y="1928125"/>
            <a:ext cx="1493834" cy="204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516" y="1927226"/>
            <a:ext cx="1493834" cy="2044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1"/>
          <p:cNvGrpSpPr/>
          <p:nvPr/>
        </p:nvGrpSpPr>
        <p:grpSpPr>
          <a:xfrm>
            <a:off x="3170350" y="1591200"/>
            <a:ext cx="1074511" cy="1074511"/>
            <a:chOff x="2932875" y="1869287"/>
            <a:chExt cx="1074511" cy="1074511"/>
          </a:xfrm>
        </p:grpSpPr>
        <p:sp>
          <p:nvSpPr>
            <p:cNvPr id="227" name="Google Shape;227;p21"/>
            <p:cNvSpPr/>
            <p:nvPr/>
          </p:nvSpPr>
          <p:spPr>
            <a:xfrm>
              <a:off x="2932875" y="1869287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1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3291030" y="1869287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1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3649186" y="1869287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1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2932875" y="2227443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0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3291030" y="2227443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0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3649186" y="2227443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0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2932875" y="2585598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-</a:t>
              </a: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1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3291030" y="2585598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-</a:t>
              </a: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1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3649186" y="2585598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-</a:t>
              </a: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1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</p:grpSp>
      <p:grpSp>
        <p:nvGrpSpPr>
          <p:cNvPr id="236" name="Google Shape;236;p21"/>
          <p:cNvGrpSpPr/>
          <p:nvPr/>
        </p:nvGrpSpPr>
        <p:grpSpPr>
          <a:xfrm>
            <a:off x="3170350" y="3199862"/>
            <a:ext cx="1074511" cy="1074511"/>
            <a:chOff x="2932875" y="3301887"/>
            <a:chExt cx="1074511" cy="1074511"/>
          </a:xfrm>
        </p:grpSpPr>
        <p:sp>
          <p:nvSpPr>
            <p:cNvPr id="237" name="Google Shape;237;p21"/>
            <p:cNvSpPr/>
            <p:nvPr/>
          </p:nvSpPr>
          <p:spPr>
            <a:xfrm>
              <a:off x="2932875" y="3301887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1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3291030" y="3301887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0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3649186" y="3301887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-</a:t>
              </a: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1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2932875" y="3660043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1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3291030" y="3660043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0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3649186" y="3660043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-1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2932875" y="4018198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1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3291030" y="4018198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0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3649186" y="4018198"/>
              <a:ext cx="358200" cy="358200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Alegreya"/>
                  <a:ea typeface="Alegreya"/>
                  <a:cs typeface="Alegreya"/>
                  <a:sym typeface="Alegreya"/>
                </a:rPr>
                <a:t>-1</a:t>
              </a:r>
              <a:endParaRPr sz="1800">
                <a:latin typeface="Alegreya"/>
                <a:ea typeface="Alegreya"/>
                <a:cs typeface="Alegreya"/>
                <a:sym typeface="Alegreya"/>
              </a:endParaRPr>
            </a:p>
          </p:txBody>
        </p:sp>
      </p:grpSp>
      <p:pic>
        <p:nvPicPr>
          <p:cNvPr id="246" name="Google Shape;2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722" y="1486175"/>
            <a:ext cx="923316" cy="128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6724" y="3108985"/>
            <a:ext cx="923308" cy="12562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1"/>
          <p:cNvCxnSpPr>
            <a:stCxn id="224" idx="3"/>
            <a:endCxn id="230" idx="1"/>
          </p:cNvCxnSpPr>
          <p:nvPr/>
        </p:nvCxnSpPr>
        <p:spPr>
          <a:xfrm flipH="1" rot="10800000">
            <a:off x="2468484" y="2128497"/>
            <a:ext cx="702000" cy="8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1"/>
          <p:cNvCxnSpPr>
            <a:stCxn id="224" idx="3"/>
            <a:endCxn id="240" idx="1"/>
          </p:cNvCxnSpPr>
          <p:nvPr/>
        </p:nvCxnSpPr>
        <p:spPr>
          <a:xfrm>
            <a:off x="2468484" y="2949297"/>
            <a:ext cx="702000" cy="7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1"/>
          <p:cNvCxnSpPr>
            <a:stCxn id="232" idx="3"/>
            <a:endCxn id="246" idx="1"/>
          </p:cNvCxnSpPr>
          <p:nvPr/>
        </p:nvCxnSpPr>
        <p:spPr>
          <a:xfrm>
            <a:off x="4244861" y="2128455"/>
            <a:ext cx="7020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1"/>
          <p:cNvCxnSpPr>
            <a:stCxn id="242" idx="3"/>
            <a:endCxn id="247" idx="1"/>
          </p:cNvCxnSpPr>
          <p:nvPr/>
        </p:nvCxnSpPr>
        <p:spPr>
          <a:xfrm>
            <a:off x="4244861" y="3737118"/>
            <a:ext cx="7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21"/>
          <p:cNvCxnSpPr>
            <a:stCxn id="246" idx="3"/>
            <a:endCxn id="225" idx="1"/>
          </p:cNvCxnSpPr>
          <p:nvPr/>
        </p:nvCxnSpPr>
        <p:spPr>
          <a:xfrm>
            <a:off x="5870039" y="2130752"/>
            <a:ext cx="805500" cy="8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21"/>
          <p:cNvCxnSpPr>
            <a:stCxn id="247" idx="3"/>
            <a:endCxn id="225" idx="1"/>
          </p:cNvCxnSpPr>
          <p:nvPr/>
        </p:nvCxnSpPr>
        <p:spPr>
          <a:xfrm flipH="1" rot="10800000">
            <a:off x="5870032" y="2949317"/>
            <a:ext cx="805500" cy="7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21"/>
          <p:cNvSpPr txBox="1"/>
          <p:nvPr/>
        </p:nvSpPr>
        <p:spPr>
          <a:xfrm>
            <a:off x="3047000" y="4365250"/>
            <a:ext cx="132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convolution</a:t>
            </a:r>
            <a:endParaRPr sz="1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5948938" y="4365250"/>
            <a:ext cx="64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avg</a:t>
            </a:r>
            <a:endParaRPr sz="18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